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08" r:id="rId5"/>
  </p:sldMasterIdLst>
  <p:notesMasterIdLst>
    <p:notesMasterId r:id="rId17"/>
  </p:notesMasterIdLst>
  <p:handoutMasterIdLst>
    <p:handoutMasterId r:id="rId18"/>
  </p:handoutMasterIdLst>
  <p:sldIdLst>
    <p:sldId id="256" r:id="rId6"/>
    <p:sldId id="516" r:id="rId7"/>
    <p:sldId id="517" r:id="rId8"/>
    <p:sldId id="518" r:id="rId9"/>
    <p:sldId id="519" r:id="rId10"/>
    <p:sldId id="526" r:id="rId11"/>
    <p:sldId id="527" r:id="rId12"/>
    <p:sldId id="522" r:id="rId13"/>
    <p:sldId id="523" r:id="rId14"/>
    <p:sldId id="528" r:id="rId15"/>
    <p:sldId id="529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AE4823"/>
    <a:srgbClr val="FFD5D5"/>
    <a:srgbClr val="00B0AC"/>
    <a:srgbClr val="DEA5FD"/>
    <a:srgbClr val="F17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5"/>
    <p:restoredTop sz="85379"/>
  </p:normalViewPr>
  <p:slideViewPr>
    <p:cSldViewPr snapToObjects="1">
      <p:cViewPr varScale="1">
        <p:scale>
          <a:sx n="75" d="100"/>
          <a:sy n="75" d="100"/>
        </p:scale>
        <p:origin x="1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97" d="100"/>
          <a:sy n="97" d="100"/>
        </p:scale>
        <p:origin x="29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3FA590-7745-6346-AB02-EC1A8A94C3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B2733-0CD3-0D41-89A0-A691F840B3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079BE-798F-1649-8EE5-EA1E377636A6}" type="datetimeFigureOut">
              <a:t>6/22/22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291D8-B6FC-B54C-A5DA-8562C78AF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D19C-C76A-434A-8B9A-8FEE11A183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0E740-0AF4-8F4F-B5D8-EBC688F40D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02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116A2-69BD-3742-A305-047D26DE9283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FFB2-182B-BC4E-BFD3-FF8B4B8B9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3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70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6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5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1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1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554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5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3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5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8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55A19-0F3C-F445-9630-BA3BF8F3D3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800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63D0AD-C227-184E-B263-81EF0847E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0" y="4293096"/>
            <a:ext cx="6084000" cy="1728000"/>
          </a:xfrm>
          <a:solidFill>
            <a:schemeClr val="tx1"/>
          </a:solidFill>
        </p:spPr>
        <p:txBody>
          <a:bodyPr wrap="square" lIns="251999" tIns="251999" rIns="432000" bIns="251999" anchor="ctr" anchorCtr="0">
            <a:noAutofit/>
          </a:bodyPr>
          <a:lstStyle>
            <a:lvl1pPr>
              <a:defRPr sz="5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A6C421E-053D-0744-99E2-18A4583005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6440" y="6309320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Simon de Trey-White / WWF-UK</a:t>
            </a:r>
          </a:p>
        </p:txBody>
      </p:sp>
    </p:spTree>
    <p:extLst>
      <p:ext uri="{BB962C8B-B14F-4D97-AF65-F5344CB8AC3E}">
        <p14:creationId xmlns:p14="http://schemas.microsoft.com/office/powerpoint/2010/main" val="50560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ing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1" y="1232370"/>
            <a:ext cx="7159363" cy="486092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F5EA92-E762-C540-819C-BED65C983E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80176" y="1232370"/>
            <a:ext cx="4279045" cy="48609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C5BF60-8D0D-3A4E-8C4F-910DB725356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35ADC958-4DDC-2E49-B03D-D08F7D2B2DE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4AF1D44-73C6-764F-80E0-F1105BD223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</a:t>
            </a:r>
          </a:p>
        </p:txBody>
      </p:sp>
    </p:spTree>
    <p:extLst>
      <p:ext uri="{BB962C8B-B14F-4D97-AF65-F5344CB8AC3E}">
        <p14:creationId xmlns:p14="http://schemas.microsoft.com/office/powerpoint/2010/main" val="285149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lexi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9F5EA92-E762-C540-819C-BED65C983E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4" y="1231060"/>
            <a:ext cx="5647197" cy="23343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5BD166-4225-2346-AE1E-B3E35DC28D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2024" y="3739584"/>
            <a:ext cx="5647197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C179B-7219-234C-9D7A-3440E706705F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Placeholder 6">
            <a:extLst>
              <a:ext uri="{FF2B5EF4-FFF2-40B4-BE49-F238E27FC236}">
                <a16:creationId xmlns:a16="http://schemas.microsoft.com/office/drawing/2014/main" id="{64061827-72E6-3D44-ABBA-513004C8256C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77E9362-995D-8B4C-9896-804EDC90B4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8FCAA00C-6FDE-4848-89D2-96C56F8F03A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</p:spTree>
    <p:extLst>
      <p:ext uri="{BB962C8B-B14F-4D97-AF65-F5344CB8AC3E}">
        <p14:creationId xmlns:p14="http://schemas.microsoft.com/office/powerpoint/2010/main" val="120338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lexi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7DDA163-4D7F-E04E-A10F-AB440E2843C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29329" y="1232371"/>
            <a:ext cx="5647197" cy="23587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9803A0B-3AD7-3C41-9069-FFE615E39D6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29329" y="3738001"/>
            <a:ext cx="5647197" cy="23537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2EDA08-31C5-2D46-AEED-B49A52F1EAD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Placeholder 6">
            <a:extLst>
              <a:ext uri="{FF2B5EF4-FFF2-40B4-BE49-F238E27FC236}">
                <a16:creationId xmlns:a16="http://schemas.microsoft.com/office/drawing/2014/main" id="{31C8F68C-9CAF-794B-BAF2-ACB0F783238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E0710E7-3CB4-6948-B984-E04EDD1965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024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26AA5BE0-1CC9-3946-9322-4AFC3968D0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2227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ing + Sub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2780" y="6273800"/>
            <a:ext cx="11726441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CD32E03-37CB-5649-91E7-33782166AE7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12023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EC5A58-A8FC-5145-9A2C-E2A027B2D29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Placeholder 6">
            <a:extLst>
              <a:ext uri="{FF2B5EF4-FFF2-40B4-BE49-F238E27FC236}">
                <a16:creationId xmlns:a16="http://schemas.microsoft.com/office/drawing/2014/main" id="{0309B093-689B-504F-8EB2-2E4B9F1CA13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5E7C9D3-272C-EE42-B834-6790BB655C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2" y="1232372"/>
            <a:ext cx="11726239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2FFEF2B-041E-F54D-96A7-2B124A88AD7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</p:spTree>
    <p:extLst>
      <p:ext uri="{BB962C8B-B14F-4D97-AF65-F5344CB8AC3E}">
        <p14:creationId xmlns:p14="http://schemas.microsoft.com/office/powerpoint/2010/main" val="402531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ing + Sub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2780" y="6273800"/>
            <a:ext cx="11726441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57F314-B5F0-454D-B272-B350488E00A9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itle Placeholder 6">
            <a:extLst>
              <a:ext uri="{FF2B5EF4-FFF2-40B4-BE49-F238E27FC236}">
                <a16:creationId xmlns:a16="http://schemas.microsoft.com/office/drawing/2014/main" id="{CAAECC01-33A8-F64F-927C-35E8E75D934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94B43CF-3F68-BA42-8031-6611E3995D0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12023" y="1218578"/>
            <a:ext cx="5647197" cy="48747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tables, graph or imagery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3F9955-04FC-5741-BEBF-401CAE8C7B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18579"/>
            <a:ext cx="5647197" cy="48747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</p:spTree>
    <p:extLst>
      <p:ext uri="{BB962C8B-B14F-4D97-AF65-F5344CB8AC3E}">
        <p14:creationId xmlns:p14="http://schemas.microsoft.com/office/powerpoint/2010/main" val="7438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ing + Sub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28D3DB-ECBA-E34D-BC6D-9C4B580E1C05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Placeholder 6">
            <a:extLst>
              <a:ext uri="{FF2B5EF4-FFF2-40B4-BE49-F238E27FC236}">
                <a16:creationId xmlns:a16="http://schemas.microsoft.com/office/drawing/2014/main" id="{0C531B40-10D5-1241-B64E-544B7D633ED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BA2B559-BD13-374D-B950-D1C8522DD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11726035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EDE95E3-1F6A-A046-9FB6-C85B4C3089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8" y="1838349"/>
            <a:ext cx="11726239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</p:spTree>
    <p:extLst>
      <p:ext uri="{BB962C8B-B14F-4D97-AF65-F5344CB8AC3E}">
        <p14:creationId xmlns:p14="http://schemas.microsoft.com/office/powerpoint/2010/main" val="157943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ing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69C5BB-EC10-8B46-89A9-84D3E788F9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401EC-A039-F749-9B5F-D99409C5E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2F3BA1F-3E7D-9949-A54D-D2279FBEDB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7" y="1232372"/>
            <a:ext cx="11732211" cy="48609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do not use for copy only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AF0DD7-AB18-8D43-8106-E816E4EBB45E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Placeholder 6">
            <a:extLst>
              <a:ext uri="{FF2B5EF4-FFF2-40B4-BE49-F238E27FC236}">
                <a16:creationId xmlns:a16="http://schemas.microsoft.com/office/drawing/2014/main" id="{B598530D-F553-954E-A3D0-396A02876F79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86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225426"/>
            <a:ext cx="5863221" cy="5867871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6">
            <a:extLst>
              <a:ext uri="{FF2B5EF4-FFF2-40B4-BE49-F238E27FC236}">
                <a16:creationId xmlns:a16="http://schemas.microsoft.com/office/drawing/2014/main" id="{BFC568F6-9B1E-944F-A435-C36A0F722793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48155" y="225424"/>
            <a:ext cx="5847845" cy="586787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rmAutofit/>
          </a:bodyPr>
          <a:lstStyle>
            <a:lvl1pPr>
              <a:lnSpc>
                <a:spcPct val="100000"/>
              </a:lnSpc>
              <a:defRPr sz="4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break or </a:t>
            </a:r>
            <a:br>
              <a:rPr lang="en-GB" dirty="0"/>
            </a:br>
            <a:r>
              <a:rPr lang="en-GB" dirty="0"/>
              <a:t>quote to go here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43E141A-C7CF-E24A-8046-B99FEAF3C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573343"/>
            <a:ext cx="5184576" cy="28612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3A83C37-5D9C-DC48-AA8D-8A005529D8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</p:spTree>
    <p:extLst>
      <p:ext uri="{BB962C8B-B14F-4D97-AF65-F5344CB8AC3E}">
        <p14:creationId xmlns:p14="http://schemas.microsoft.com/office/powerpoint/2010/main" val="117468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1" y="225426"/>
            <a:ext cx="5878593" cy="586787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31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6">
            <a:extLst>
              <a:ext uri="{FF2B5EF4-FFF2-40B4-BE49-F238E27FC236}">
                <a16:creationId xmlns:a16="http://schemas.microsoft.com/office/drawing/2014/main" id="{5BCCDB90-B312-554D-87F4-ACD0A1C0B11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111374" y="225424"/>
            <a:ext cx="5847845" cy="5867873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540000" rIns="360000" bIns="900000" rtlCol="0" anchor="ctr">
            <a:normAutofit/>
          </a:bodyPr>
          <a:lstStyle>
            <a:lvl1pPr>
              <a:lnSpc>
                <a:spcPct val="100000"/>
              </a:lnSpc>
              <a:defRPr sz="4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break or </a:t>
            </a:r>
            <a:br>
              <a:rPr lang="en-GB" dirty="0"/>
            </a:br>
            <a:r>
              <a:rPr lang="en-GB" dirty="0"/>
              <a:t>quote to go here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F8606B-0F61-BF4C-B32D-FCCFCB016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537" y="5573343"/>
            <a:ext cx="5184576" cy="28612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F1B4FE-FC7A-8F41-974C-5C7FA34CA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Roger LE GUEN</a:t>
            </a:r>
          </a:p>
        </p:txBody>
      </p:sp>
    </p:spTree>
    <p:extLst>
      <p:ext uri="{BB962C8B-B14F-4D97-AF65-F5344CB8AC3E}">
        <p14:creationId xmlns:p14="http://schemas.microsoft.com/office/powerpoint/2010/main" val="1276571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0ED039-F39B-D54D-9AF6-84C6E6F9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6809" y="223841"/>
            <a:ext cx="11732208" cy="5867870"/>
          </a:xfrm>
          <a:solidFill>
            <a:schemeClr val="tx1"/>
          </a:solidFill>
        </p:spPr>
        <p:txBody>
          <a:bodyPr wrap="square" lIns="360000" tIns="540000" rIns="360000" bIns="900000" anchor="ctr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ctr">
              <a:buFontTx/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Section break or quote to go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292FD-3F2D-9442-8676-5CFC6F90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7B879-BBA4-D543-ADDB-94061A56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AAF0580-970C-434D-868B-D41A8D5D0A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65" y="5573343"/>
            <a:ext cx="11322249" cy="28612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Caption/Name</a:t>
            </a:r>
          </a:p>
        </p:txBody>
      </p:sp>
    </p:spTree>
    <p:extLst>
      <p:ext uri="{BB962C8B-B14F-4D97-AF65-F5344CB8AC3E}">
        <p14:creationId xmlns:p14="http://schemas.microsoft.com/office/powerpoint/2010/main" val="596152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+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4" y="225426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49AB8F-BFB3-1E47-86F3-B5B3FD9A6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293096"/>
            <a:ext cx="6096000" cy="1728000"/>
          </a:xfrm>
          <a:solidFill>
            <a:schemeClr val="tx1"/>
          </a:solidFill>
        </p:spPr>
        <p:txBody>
          <a:bodyPr wrap="square" lIns="432000" tIns="251999" rIns="251999" bIns="251999" anchor="ctr" anchorCtr="0">
            <a:noAutofit/>
          </a:bodyPr>
          <a:lstStyle>
            <a:lvl1pPr>
              <a:defRPr sz="5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6E1BE7-4A8D-F049-9E1E-A10DB81A7B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0966" y="6165304"/>
            <a:ext cx="2979267" cy="288032"/>
          </a:xfrm>
        </p:spPr>
        <p:txBody>
          <a:bodyPr>
            <a:noAutofit/>
          </a:bodyPr>
          <a:lstStyle>
            <a:lvl1pPr marL="0" indent="0" algn="r">
              <a:buNone/>
              <a:defRPr sz="1800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9765D7B-D445-CF45-AACD-55A91F003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212" y="6309320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</p:spTree>
    <p:extLst>
      <p:ext uri="{BB962C8B-B14F-4D97-AF65-F5344CB8AC3E}">
        <p14:creationId xmlns:p14="http://schemas.microsoft.com/office/powerpoint/2010/main" val="291986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3375380-ADDE-7248-972F-6B316D32D7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3" y="1162212"/>
            <a:ext cx="4752825" cy="772107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to go here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3" y="1934318"/>
            <a:ext cx="4752825" cy="3846075"/>
          </a:xfrm>
          <a:solidFill>
            <a:schemeClr val="tx1"/>
          </a:solidFill>
        </p:spPr>
        <p:txBody>
          <a:bodyPr wrap="square" lIns="251999" tIns="108000" rIns="432000" bIns="251999" numCol="1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Body copy to go here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1A39360-71E6-744B-BDFF-998D069FD1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WWF-Indonesia/Samsul Komar</a:t>
            </a:r>
          </a:p>
        </p:txBody>
      </p:sp>
    </p:spTree>
    <p:extLst>
      <p:ext uri="{BB962C8B-B14F-4D97-AF65-F5344CB8AC3E}">
        <p14:creationId xmlns:p14="http://schemas.microsoft.com/office/powerpoint/2010/main" val="1770907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703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+ Heading + Sub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609" y="165623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8001" y="3717032"/>
            <a:ext cx="6094844" cy="1748510"/>
          </a:xfrm>
          <a:solidFill>
            <a:schemeClr val="tx1"/>
          </a:solidFill>
        </p:spPr>
        <p:txBody>
          <a:bodyPr wrap="square" lIns="251999" tIns="216000" rIns="432000" bIns="144000" anchor="b" anchorCtr="0">
            <a:spAutoFit/>
          </a:bodyPr>
          <a:lstStyle>
            <a:lvl1pPr>
              <a:defRPr sz="5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F7D097D-259F-5E41-98A0-F61779783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437" y="6165304"/>
            <a:ext cx="2979267" cy="288032"/>
          </a:xfrm>
        </p:spPr>
        <p:txBody>
          <a:bodyPr>
            <a:noAutofit/>
          </a:bodyPr>
          <a:lstStyle>
            <a:lvl1pPr marL="0" indent="0">
              <a:buNone/>
              <a:defRPr sz="1800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53BDA09-D17A-724C-B97E-855A2B4469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4352" y="6309320"/>
            <a:ext cx="2595614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Juergen Freund - www.jurgenfreund.com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09155" y="5418505"/>
            <a:ext cx="6093691" cy="623792"/>
          </a:xfrm>
          <a:solidFill>
            <a:schemeClr val="tx1"/>
          </a:solidFill>
        </p:spPr>
        <p:txBody>
          <a:bodyPr wrap="square" lIns="251999" tIns="0" rIns="432000" bIns="251999" anchor="ctr">
            <a:spAutoFit/>
          </a:bodyPr>
          <a:lstStyle>
            <a:lvl1pPr marL="0" indent="0" algn="l">
              <a:buNone/>
              <a:defRPr sz="2400" b="0" i="0" cap="none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05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+ Heading +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892CEA9-F18A-3143-88A9-AD8AFD30E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7012" y="211437"/>
            <a:ext cx="11737975" cy="6407151"/>
          </a:xfrm>
          <a:custGeom>
            <a:avLst/>
            <a:gdLst>
              <a:gd name="connsiteX0" fmla="*/ 0 w 11737975"/>
              <a:gd name="connsiteY0" fmla="*/ 0 h 6407150"/>
              <a:gd name="connsiteX1" fmla="*/ 225425 w 11737975"/>
              <a:gd name="connsiteY1" fmla="*/ 0 h 6407150"/>
              <a:gd name="connsiteX2" fmla="*/ 225425 w 11737975"/>
              <a:gd name="connsiteY2" fmla="*/ 972132 h 6407150"/>
              <a:gd name="connsiteX3" fmla="*/ 1092961 w 11737975"/>
              <a:gd name="connsiteY3" fmla="*/ 972132 h 6407150"/>
              <a:gd name="connsiteX4" fmla="*/ 1092961 w 11737975"/>
              <a:gd name="connsiteY4" fmla="*/ 0 h 6407150"/>
              <a:gd name="connsiteX5" fmla="*/ 11737975 w 11737975"/>
              <a:gd name="connsiteY5" fmla="*/ 0 h 6407150"/>
              <a:gd name="connsiteX6" fmla="*/ 11737975 w 11737975"/>
              <a:gd name="connsiteY6" fmla="*/ 6407150 h 6407150"/>
              <a:gd name="connsiteX7" fmla="*/ 0 w 11737975"/>
              <a:gd name="connsiteY7" fmla="*/ 6407150 h 640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7975" h="6407150">
                <a:moveTo>
                  <a:pt x="0" y="0"/>
                </a:moveTo>
                <a:lnTo>
                  <a:pt x="225425" y="0"/>
                </a:lnTo>
                <a:lnTo>
                  <a:pt x="225425" y="972132"/>
                </a:lnTo>
                <a:lnTo>
                  <a:pt x="1092961" y="972132"/>
                </a:lnTo>
                <a:lnTo>
                  <a:pt x="1092961" y="0"/>
                </a:lnTo>
                <a:lnTo>
                  <a:pt x="11737975" y="0"/>
                </a:lnTo>
                <a:lnTo>
                  <a:pt x="11737975" y="6407150"/>
                </a:lnTo>
                <a:lnTo>
                  <a:pt x="0" y="640715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Ins="576000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717032"/>
            <a:ext cx="6084000" cy="1748510"/>
          </a:xfrm>
          <a:solidFill>
            <a:schemeClr val="tx1"/>
          </a:solidFill>
        </p:spPr>
        <p:txBody>
          <a:bodyPr wrap="square" lIns="432000" tIns="216000" rIns="251999" bIns="144000" anchor="b" anchorCtr="0">
            <a:spAutoFit/>
          </a:bodyPr>
          <a:lstStyle>
            <a:lvl1pPr>
              <a:defRPr sz="5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heading </a:t>
            </a:r>
            <a:br>
              <a:rPr lang="en-GB" dirty="0"/>
            </a:br>
            <a:r>
              <a:rPr lang="en-GB" dirty="0"/>
              <a:t>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E590CB9-297D-E14F-99F4-8F73F5A929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90966" y="6165304"/>
            <a:ext cx="2979267" cy="288032"/>
          </a:xfrm>
        </p:spPr>
        <p:txBody>
          <a:bodyPr>
            <a:noAutofit/>
          </a:bodyPr>
          <a:lstStyle>
            <a:lvl1pPr marL="0" indent="0" algn="r">
              <a:buNone/>
              <a:defRPr sz="1800" b="0" i="0" cap="non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Month XXXX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D54108D-92C5-584F-AF3B-A7F2AAABBF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212" y="6309320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6" y="5418505"/>
            <a:ext cx="6094845" cy="623792"/>
          </a:xfrm>
          <a:solidFill>
            <a:schemeClr val="tx1"/>
          </a:solidFill>
        </p:spPr>
        <p:txBody>
          <a:bodyPr lIns="432000" tIns="0" rIns="251999" bIns="251999" anchor="ctr">
            <a:spAutoFit/>
          </a:bodyPr>
          <a:lstStyle>
            <a:lvl1pPr marL="0" indent="0" algn="l">
              <a:buNone/>
              <a:defRPr sz="2400" b="0" i="0" cap="none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Presentation subheading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5865" y="2723385"/>
            <a:ext cx="4691061" cy="633608"/>
          </a:xfrm>
          <a:solidFill>
            <a:schemeClr val="tx1"/>
          </a:solidFill>
        </p:spPr>
        <p:txBody>
          <a:bodyPr wrap="square" lIns="251999" tIns="180000" rIns="432000" bIns="36000" numCol="1" anchor="b" anchorCtr="0">
            <a:spAutoFit/>
          </a:bodyPr>
          <a:lstStyle>
            <a:lvl1pPr>
              <a:defRPr sz="3000" b="0" i="0" cap="none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Contents title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0FC17B6-5EDC-5742-84A2-39D068B03D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5865" y="3356993"/>
            <a:ext cx="4691061" cy="713217"/>
          </a:xfrm>
          <a:solidFill>
            <a:schemeClr val="tx1"/>
          </a:solidFill>
        </p:spPr>
        <p:txBody>
          <a:bodyPr wrap="square" lIns="251999" tIns="180000" rIns="432000" bIns="251999" numCol="1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cap="none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your contents list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A025793-114B-D14A-A34C-2FEA26566B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Alex Mustard / naturepl.com</a:t>
            </a:r>
          </a:p>
        </p:txBody>
      </p:sp>
    </p:spTree>
    <p:extLst>
      <p:ext uri="{BB962C8B-B14F-4D97-AF65-F5344CB8AC3E}">
        <p14:creationId xmlns:p14="http://schemas.microsoft.com/office/powerpoint/2010/main" val="110188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F83672B3-C2FB-DD4A-82AE-C8B1FFE41B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7014" y="225426"/>
            <a:ext cx="11737975" cy="5867871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ADD A NEW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4E51C-CFAD-D347-A9DF-2D450F557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2723385"/>
            <a:ext cx="4691063" cy="633608"/>
          </a:xfrm>
          <a:solidFill>
            <a:schemeClr val="tx1"/>
          </a:solidFill>
        </p:spPr>
        <p:txBody>
          <a:bodyPr wrap="square" lIns="432000" tIns="180000" rIns="251999" bIns="36000" numCol="1" anchor="b" anchorCtr="0">
            <a:spAutoFit/>
          </a:bodyPr>
          <a:lstStyle>
            <a:lvl1pPr>
              <a:defRPr sz="3000" b="0" i="0" cap="none" normalizeH="0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Contents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F3EDBAE-FA8A-1F42-BF5B-49DB46F06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356993"/>
            <a:ext cx="4691061" cy="713217"/>
          </a:xfrm>
          <a:solidFill>
            <a:schemeClr val="tx1"/>
          </a:solidFill>
        </p:spPr>
        <p:txBody>
          <a:bodyPr wrap="square" lIns="432000" tIns="180000" rIns="251999" bIns="251999" numCol="1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cap="none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Insert your contents list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683F-544F-884E-AA43-CFE3D26A0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WWF PowerPoint_content_example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5B7FAE-CF5D-7542-8265-4C565E6320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38E00A-E79A-CB40-BD28-9723CA74B5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Days Edge / WWF-US</a:t>
            </a:r>
          </a:p>
        </p:txBody>
      </p:sp>
    </p:spTree>
    <p:extLst>
      <p:ext uri="{BB962C8B-B14F-4D97-AF65-F5344CB8AC3E}">
        <p14:creationId xmlns:p14="http://schemas.microsoft.com/office/powerpoint/2010/main" val="367896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16D2FE4-0269-2441-9B92-8C70E133FDC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12027" y="1232370"/>
            <a:ext cx="5647195" cy="486092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838349"/>
            <a:ext cx="5647197" cy="425494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6386199-5AE2-4F43-80B8-56C978031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8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3600-3ECF-0248-B997-10C5641A12AA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69F2F3D-C3CD-604C-8B58-D586064E0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WWF-Canon / Michel GUNTHER</a:t>
            </a:r>
          </a:p>
        </p:txBody>
      </p:sp>
    </p:spTree>
    <p:extLst>
      <p:ext uri="{BB962C8B-B14F-4D97-AF65-F5344CB8AC3E}">
        <p14:creationId xmlns:p14="http://schemas.microsoft.com/office/powerpoint/2010/main" val="30570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ing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871864" y="1232370"/>
            <a:ext cx="7087357" cy="486092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67303-087F-B944-A03D-3D3A0F03A2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32779" y="1232370"/>
            <a:ext cx="4279047" cy="486092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0981C-C0C0-BA48-BDC3-4E1F50FE7514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6">
            <a:extLst>
              <a:ext uri="{FF2B5EF4-FFF2-40B4-BE49-F238E27FC236}">
                <a16:creationId xmlns:a16="http://schemas.microsoft.com/office/drawing/2014/main" id="{AC88F0CA-2307-AB4A-8292-79219D9987DA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07393A2-85FF-654A-BFE5-835C138B5D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6440" y="5805264"/>
            <a:ext cx="1803526" cy="216024"/>
          </a:xfrm>
        </p:spPr>
        <p:txBody>
          <a:bodyPr>
            <a:noAutofit/>
          </a:bodyPr>
          <a:lstStyle>
            <a:lvl1pPr marL="0" indent="0" algn="r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@Simon Rawles</a:t>
            </a:r>
          </a:p>
        </p:txBody>
      </p:sp>
    </p:spTree>
    <p:extLst>
      <p:ext uri="{BB962C8B-B14F-4D97-AF65-F5344CB8AC3E}">
        <p14:creationId xmlns:p14="http://schemas.microsoft.com/office/powerpoint/2010/main" val="1872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ing + Sub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CC5B-ED4A-3047-9B4F-0FF34EE03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2780" y="6267451"/>
            <a:ext cx="117322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A409-606C-2D44-9415-A4CC62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3921" y="6267450"/>
            <a:ext cx="541067" cy="365125"/>
          </a:xfrm>
          <a:prstGeom prst="rect">
            <a:avLst/>
          </a:prstGeom>
        </p:spPr>
        <p:txBody>
          <a:bodyPr/>
          <a:lstStyle/>
          <a:p>
            <a:fld id="{96F7679E-DE04-904C-B326-A7ED401439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23C8E10-E3D0-D14C-8C4A-196F8AE0399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32783" y="1232370"/>
            <a:ext cx="5647195" cy="486092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000" b="0" i="0" cap="all" baseline="0">
                <a:solidFill>
                  <a:schemeClr val="bg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to add a new image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238E05-CB38-844A-9526-15D95645D1E3}"/>
              </a:ext>
            </a:extLst>
          </p:cNvPr>
          <p:cNvCxnSpPr>
            <a:cxnSpLocks/>
          </p:cNvCxnSpPr>
          <p:nvPr userDrawn="1"/>
        </p:nvCxnSpPr>
        <p:spPr>
          <a:xfrm>
            <a:off x="232779" y="1052736"/>
            <a:ext cx="11726443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Placeholder 6">
            <a:extLst>
              <a:ext uri="{FF2B5EF4-FFF2-40B4-BE49-F238E27FC236}">
                <a16:creationId xmlns:a16="http://schemas.microsoft.com/office/drawing/2014/main" id="{9B4FE4BC-C172-5F4F-9EF0-08F89E795297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0" i="0" spc="0"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B1FC8A0-FA00-7648-817A-4D3F63E665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90899" y="1838349"/>
            <a:ext cx="5647197" cy="42549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00" b="0" i="0" cap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b="0" i="0">
                <a:latin typeface="Georgia" panose="02040502050405020303" pitchFamily="18" charset="0"/>
              </a:defRPr>
            </a:lvl2pPr>
            <a:lvl3pPr marL="914377" indent="0">
              <a:buNone/>
              <a:defRPr b="0" i="0">
                <a:latin typeface="Georgia" panose="02040502050405020303" pitchFamily="18" charset="0"/>
              </a:defRPr>
            </a:lvl3pPr>
            <a:lvl4pPr marL="1371566" indent="0">
              <a:buNone/>
              <a:defRPr b="0" i="0">
                <a:latin typeface="Georgia" panose="02040502050405020303" pitchFamily="18" charset="0"/>
              </a:defRPr>
            </a:lvl4pPr>
            <a:lvl5pPr marL="1828754" indent="0">
              <a:buNone/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/>
              <a:t>Body content – for copy, tables or graphs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56E5714D-426D-5A48-97D5-B06E00271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1101" y="1232372"/>
            <a:ext cx="5646995" cy="431825"/>
          </a:xfrm>
        </p:spPr>
        <p:txBody>
          <a:bodyPr>
            <a:no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WWF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 to go here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D2D14F-264E-8F44-86E8-4F39E47F94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212" y="5805264"/>
            <a:ext cx="1803526" cy="216024"/>
          </a:xfrm>
        </p:spPr>
        <p:txBody>
          <a:bodyPr>
            <a:noAutofit/>
          </a:bodyPr>
          <a:lstStyle>
            <a:lvl1pPr marL="0" indent="0" algn="l">
              <a:buNone/>
              <a:defRPr sz="800" b="0" i="0" cap="none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>
                <a:effectLst/>
                <a:latin typeface="Arial" panose="020B0604020202020204" pitchFamily="34" charset="0"/>
              </a:rPr>
              <a:t>© Green Renaissance / WWF-US</a:t>
            </a:r>
          </a:p>
        </p:txBody>
      </p:sp>
    </p:spTree>
    <p:extLst>
      <p:ext uri="{BB962C8B-B14F-4D97-AF65-F5344CB8AC3E}">
        <p14:creationId xmlns:p14="http://schemas.microsoft.com/office/powerpoint/2010/main" val="157000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A89A9-97B9-0948-AA9C-F2DF7AF2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80" y="1196976"/>
            <a:ext cx="11732207" cy="48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D4A845B-4461-5046-BE9C-3074601A79E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Presentation slide title to go here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98DBC6D-A069-4942-85D6-07058BAB6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2780" y="6273800"/>
            <a:ext cx="11726441" cy="36512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Smart Coasts project  Virtual Technical Workshop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451F41D-ED04-0249-A123-DF6C75327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4592" y="6273800"/>
            <a:ext cx="534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D4B372-C4E9-DB48-93BA-62F9C68D8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6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4" r:id="rId3"/>
    <p:sldLayoutId id="2147483665" r:id="rId4"/>
    <p:sldLayoutId id="2147483673" r:id="rId5"/>
    <p:sldLayoutId id="2147483672" r:id="rId6"/>
    <p:sldLayoutId id="2147483666" r:id="rId7"/>
    <p:sldLayoutId id="2147483669" r:id="rId8"/>
    <p:sldLayoutId id="2147483667" r:id="rId9"/>
    <p:sldLayoutId id="2147483670" r:id="rId10"/>
    <p:sldLayoutId id="2147483677" r:id="rId11"/>
    <p:sldLayoutId id="2147483678" r:id="rId12"/>
    <p:sldLayoutId id="2147483668" r:id="rId13"/>
    <p:sldLayoutId id="2147483680" r:id="rId14"/>
    <p:sldLayoutId id="2147483650" r:id="rId15"/>
    <p:sldLayoutId id="2147483679" r:id="rId16"/>
    <p:sldLayoutId id="2147483671" r:id="rId17"/>
    <p:sldLayoutId id="2147483674" r:id="rId18"/>
    <p:sldLayoutId id="2147483649" r:id="rId19"/>
    <p:sldLayoutId id="2147483676" r:id="rId20"/>
    <p:sldLayoutId id="2147483710" r:id="rId2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 cap="none" baseline="0">
          <a:solidFill>
            <a:schemeClr val="tx1"/>
          </a:solidFill>
          <a:latin typeface="WWF" panose="02000000000000000000" pitchFamily="2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b="0" i="0" kern="1200" cap="none" baseline="0">
          <a:solidFill>
            <a:schemeClr val="tx1"/>
          </a:solidFill>
          <a:latin typeface="WWF" panose="02000000000000000000" pitchFamily="2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orient="horz" pos="143" userDrawn="1">
          <p15:clr>
            <a:srgbClr val="F26B43"/>
          </p15:clr>
        </p15:guide>
        <p15:guide id="4" orient="horz" pos="4179" userDrawn="1">
          <p15:clr>
            <a:srgbClr val="F26B43"/>
          </p15:clr>
        </p15:guide>
        <p15:guide id="5" orient="horz" pos="619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5677" userDrawn="1">
          <p15:clr>
            <a:srgbClr val="F26B43"/>
          </p15:clr>
        </p15:guide>
        <p15:guide id="9" pos="4747" userDrawn="1">
          <p15:clr>
            <a:srgbClr val="F26B43"/>
          </p15:clr>
        </p15:guide>
        <p15:guide id="10" pos="6563" userDrawn="1">
          <p15:clr>
            <a:srgbClr val="F26B43"/>
          </p15:clr>
        </p15:guide>
        <p15:guide id="11" pos="2955" userDrawn="1">
          <p15:clr>
            <a:srgbClr val="F26B43"/>
          </p15:clr>
        </p15:guide>
        <p15:guide id="12" pos="1119" userDrawn="1">
          <p15:clr>
            <a:srgbClr val="F26B43"/>
          </p15:clr>
        </p15:guide>
        <p15:guide id="14" orient="horz" pos="3952" userDrawn="1">
          <p15:clr>
            <a:srgbClr val="F26B43"/>
          </p15:clr>
        </p15:guide>
        <p15:guide id="15" orient="horz" pos="3816" userDrawn="1">
          <p15:clr>
            <a:srgbClr val="F26B43"/>
          </p15:clr>
        </p15:guide>
        <p15:guide id="16" orient="horz" pos="755" userDrawn="1">
          <p15:clr>
            <a:srgbClr val="F26B43"/>
          </p15:clr>
        </p15:guide>
        <p15:guide id="17" pos="257" userDrawn="1">
          <p15:clr>
            <a:srgbClr val="F26B43"/>
          </p15:clr>
        </p15:guide>
        <p15:guide id="18" pos="7423" userDrawn="1">
          <p15:clr>
            <a:srgbClr val="F26B43"/>
          </p15:clr>
        </p15:guide>
        <p15:guide id="19" pos="393" userDrawn="1">
          <p15:clr>
            <a:srgbClr val="F26B43"/>
          </p15:clr>
        </p15:guide>
        <p15:guide id="20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A89A9-97B9-0948-AA9C-F2DF7AF2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80" y="1196976"/>
            <a:ext cx="11732207" cy="48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D4A845B-4461-5046-BE9C-3074601A79E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232782" y="225425"/>
            <a:ext cx="11052447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Presentation slide title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6615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0" i="0" kern="1200" cap="none" baseline="0">
          <a:solidFill>
            <a:schemeClr val="tx1"/>
          </a:solidFill>
          <a:latin typeface="WWF" panose="02000000000000000000" pitchFamily="2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b="0" i="0" kern="1200" cap="none" baseline="0">
          <a:solidFill>
            <a:schemeClr val="tx1"/>
          </a:solidFill>
          <a:latin typeface="WWF" panose="02000000000000000000" pitchFamily="2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orient="horz" pos="143">
          <p15:clr>
            <a:srgbClr val="F26B43"/>
          </p15:clr>
        </p15:guide>
        <p15:guide id="4" orient="horz" pos="4179">
          <p15:clr>
            <a:srgbClr val="F26B43"/>
          </p15:clr>
        </p15:guide>
        <p15:guide id="5" orient="horz" pos="619">
          <p15:clr>
            <a:srgbClr val="F26B43"/>
          </p15:clr>
        </p15:guide>
        <p15:guide id="6" pos="3840">
          <p15:clr>
            <a:srgbClr val="F26B43"/>
          </p15:clr>
        </p15:guide>
        <p15:guide id="7" pos="2003">
          <p15:clr>
            <a:srgbClr val="F26B43"/>
          </p15:clr>
        </p15:guide>
        <p15:guide id="8" pos="5677">
          <p15:clr>
            <a:srgbClr val="F26B43"/>
          </p15:clr>
        </p15:guide>
        <p15:guide id="9" pos="4747">
          <p15:clr>
            <a:srgbClr val="F26B43"/>
          </p15:clr>
        </p15:guide>
        <p15:guide id="10" pos="6563">
          <p15:clr>
            <a:srgbClr val="F26B43"/>
          </p15:clr>
        </p15:guide>
        <p15:guide id="11" pos="2955">
          <p15:clr>
            <a:srgbClr val="F26B43"/>
          </p15:clr>
        </p15:guide>
        <p15:guide id="12" pos="1119">
          <p15:clr>
            <a:srgbClr val="F26B43"/>
          </p15:clr>
        </p15:guide>
        <p15:guide id="14" orient="horz" pos="3952">
          <p15:clr>
            <a:srgbClr val="F26B43"/>
          </p15:clr>
        </p15:guide>
        <p15:guide id="15" orient="horz" pos="3816">
          <p15:clr>
            <a:srgbClr val="F26B43"/>
          </p15:clr>
        </p15:guide>
        <p15:guide id="16" orient="horz" pos="755">
          <p15:clr>
            <a:srgbClr val="F26B43"/>
          </p15:clr>
        </p15:guide>
        <p15:guide id="17" pos="257">
          <p15:clr>
            <a:srgbClr val="F26B43"/>
          </p15:clr>
        </p15:guide>
        <p15:guide id="18" pos="7423">
          <p15:clr>
            <a:srgbClr val="F26B43"/>
          </p15:clr>
        </p15:guide>
        <p15:guide id="19" pos="393">
          <p15:clr>
            <a:srgbClr val="F26B43"/>
          </p15:clr>
        </p15:guide>
        <p15:guide id="20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00" y="1405472"/>
            <a:ext cx="11360800" cy="1303448"/>
          </a:xfrm>
          <a:prstGeom prst="rect">
            <a:avLst/>
          </a:prstGeom>
          <a:ln w="38100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 sz="5200" b="1" dirty="0">
                <a:latin typeface="Arial" panose="020B0604020202020204" pitchFamily="34" charset="0"/>
              </a:rPr>
              <a:t>Methods</a:t>
            </a:r>
            <a:endParaRPr sz="5200" b="1" dirty="0">
              <a:latin typeface="Arial" panose="020B0604020202020204" pitchFamily="34" charset="0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07528" y="2859430"/>
            <a:ext cx="10576944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85000" lnSpcReduction="20000"/>
          </a:bodyPr>
          <a:lstStyle/>
          <a:p>
            <a:pPr algn="ctr"/>
            <a:r>
              <a:rPr lang="en" sz="3733" dirty="0">
                <a:solidFill>
                  <a:srgbClr val="595959"/>
                </a:solidFill>
              </a:rPr>
              <a:t>Developing Bias-Adjusted Downscaled Climate Projections for the Panj-Amu River Basin</a:t>
            </a:r>
            <a:endParaRPr sz="3733" dirty="0">
              <a:solidFill>
                <a:srgbClr val="595959"/>
              </a:solidFill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86C46128-D70A-1FA2-CB79-09EF676330B4}"/>
              </a:ext>
            </a:extLst>
          </p:cNvPr>
          <p:cNvSpPr txBox="1">
            <a:spLocks/>
          </p:cNvSpPr>
          <p:nvPr/>
        </p:nvSpPr>
        <p:spPr>
          <a:xfrm>
            <a:off x="2814732" y="3987953"/>
            <a:ext cx="6562536" cy="1632889"/>
          </a:xfrm>
          <a:prstGeom prst="rect">
            <a:avLst/>
          </a:prstGeom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b" anchorCtr="0">
            <a:normAutofit fontScale="92500"/>
          </a:bodyPr>
          <a:lstStyle>
            <a:lvl1pPr lvl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j-ea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sz="2200" b="1" dirty="0">
                <a:latin typeface="Arial" panose="020B0604020202020204" pitchFamily="34" charset="0"/>
              </a:rPr>
              <a:t>Presented by: Meridel Phillips (SciSpace, LLC)</a:t>
            </a:r>
          </a:p>
          <a:p>
            <a:r>
              <a:rPr lang="en-US" sz="2200" b="1" dirty="0">
                <a:latin typeface="Arial" panose="020B0604020202020204" pitchFamily="34" charset="0"/>
              </a:rPr>
              <a:t>Alex Ruane, Manishka De Mel and Jennifer Evans</a:t>
            </a:r>
          </a:p>
          <a:p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</a:rPr>
              <a:t>NASA GISS and Columbia University</a:t>
            </a:r>
          </a:p>
          <a:p>
            <a:endParaRPr lang="en-US" sz="22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</a:rPr>
              <a:t>June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9AC04-600E-B4D5-A6EB-88054FAFE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5762876"/>
            <a:ext cx="4684348" cy="737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77329-E472-A144-AB6A-F6ED1E9C6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85" y="5517232"/>
            <a:ext cx="2940303" cy="104824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314F8FD-79B8-DC93-32D0-A911871C7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9"/>
    </mc:Choice>
    <mc:Fallback xmlns="">
      <p:transition spd="slow" advTm="6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0;p14">
            <a:extLst>
              <a:ext uri="{FF2B5EF4-FFF2-40B4-BE49-F238E27FC236}">
                <a16:creationId xmlns:a16="http://schemas.microsoft.com/office/drawing/2014/main" id="{F09BF947-6F8A-E4A0-F00D-CDE96DFBA609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Potential Applications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19002-C0F1-C1A3-D36F-4685E7AF8258}"/>
              </a:ext>
            </a:extLst>
          </p:cNvPr>
          <p:cNvSpPr/>
          <p:nvPr/>
        </p:nvSpPr>
        <p:spPr>
          <a:xfrm>
            <a:off x="407366" y="1340768"/>
            <a:ext cx="6840762" cy="532453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Species and ecosystem modeling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Bioclimatic variables developed from monthly bias-adjusted temperature and precipitation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Hydrological or crop modeling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Daily variables at hydrological sites using bias-adjusted temperature and precipitation or direct (non-bias-adjusted) solar radiation, wind speed and humidity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Hazard metrics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metrics for various hazards using monthly bias-adjusted (1km resolution) or daily non-bias-adjusted (22km resolution) CORDEX-Core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Caveats and limitations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Climate models contain uncertainties and should be treated as ensemble of projected futures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in conjunction with scenario-planning methods to manage the risks inherent in future climate</a:t>
            </a:r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1476FC3D-BD21-6092-9F77-10FEB260F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2" t="9171" r="8049" b="4651"/>
          <a:stretch/>
        </p:blipFill>
        <p:spPr>
          <a:xfrm>
            <a:off x="7320136" y="2651700"/>
            <a:ext cx="3792510" cy="3153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08A834-9C1D-1224-1BCD-FC6A8A9D6860}"/>
              </a:ext>
            </a:extLst>
          </p:cNvPr>
          <p:cNvSpPr/>
          <p:nvPr/>
        </p:nvSpPr>
        <p:spPr>
          <a:xfrm>
            <a:off x="7262573" y="1820703"/>
            <a:ext cx="3886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CORDEX-Core Ensemble Mean Change in Permafrost Line (Mean Annual Temperature &gt; 0C)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9E0169-F4B4-34F6-062F-1E30A35E2E75}"/>
              </a:ext>
            </a:extLst>
          </p:cNvPr>
          <p:cNvSpPr/>
          <p:nvPr/>
        </p:nvSpPr>
        <p:spPr>
          <a:xfrm>
            <a:off x="11051150" y="4726063"/>
            <a:ext cx="1093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always below 0C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BE0BA-9146-D101-20C8-7A087A935B23}"/>
              </a:ext>
            </a:extLst>
          </p:cNvPr>
          <p:cNvSpPr/>
          <p:nvPr/>
        </p:nvSpPr>
        <p:spPr>
          <a:xfrm>
            <a:off x="11063375" y="4121459"/>
            <a:ext cx="1129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rises above 0C in 2080s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3F6D03-2C0C-8BD8-4DAB-40915B728E51}"/>
              </a:ext>
            </a:extLst>
          </p:cNvPr>
          <p:cNvSpPr/>
          <p:nvPr/>
        </p:nvSpPr>
        <p:spPr>
          <a:xfrm>
            <a:off x="11041185" y="3516855"/>
            <a:ext cx="1163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rises above 0C in 2050s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1FABAB-527B-9DE3-CB8C-CA742FB4271B}"/>
              </a:ext>
            </a:extLst>
          </p:cNvPr>
          <p:cNvSpPr/>
          <p:nvPr/>
        </p:nvSpPr>
        <p:spPr>
          <a:xfrm>
            <a:off x="11082086" y="2872611"/>
            <a:ext cx="945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always above 0C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F8C691-C9FB-8A8D-C627-F99E52BCE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78"/>
    </mc:Choice>
    <mc:Fallback xmlns="">
      <p:transition spd="slow" advTm="15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0;p14">
            <a:extLst>
              <a:ext uri="{FF2B5EF4-FFF2-40B4-BE49-F238E27FC236}">
                <a16:creationId xmlns:a16="http://schemas.microsoft.com/office/drawing/2014/main" id="{1FCD1383-F56E-5F43-446E-6E9E23EA952D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Conclusions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5BDC0-52A7-6E87-49B5-417716446A0D}"/>
              </a:ext>
            </a:extLst>
          </p:cNvPr>
          <p:cNvSpPr/>
          <p:nvPr/>
        </p:nvSpPr>
        <p:spPr>
          <a:xfrm>
            <a:off x="407367" y="1483037"/>
            <a:ext cx="11341012" cy="347787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Bias-adjusted temperature and precipitation products </a:t>
            </a:r>
            <a:r>
              <a:rPr lang="en-US" sz="2000" b="1" dirty="0"/>
              <a:t>combine high-resolution observational data with global and regional climate model projections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product for each GCM-RCM for all climate variables is a </a:t>
            </a:r>
            <a:r>
              <a:rPr lang="en-US" sz="2000" b="1" dirty="0"/>
              <a:t>1-km, monthly climate projection from 1979 to 2099 </a:t>
            </a:r>
            <a:r>
              <a:rPr lang="en-US" sz="2000" dirty="0"/>
              <a:t>under two future scenarios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Original changes </a:t>
            </a:r>
            <a:r>
              <a:rPr lang="en-US" sz="2000" dirty="0"/>
              <a:t>in CORDEX-Core are preserved while raw output is </a:t>
            </a:r>
            <a:r>
              <a:rPr lang="en-US" sz="2000" b="1" dirty="0"/>
              <a:t>downscaled to show topographical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Bias-adjusted outputs can be </a:t>
            </a:r>
            <a:r>
              <a:rPr lang="en-US" sz="2000" b="1" dirty="0"/>
              <a:t>used in many applications </a:t>
            </a:r>
            <a:r>
              <a:rPr lang="en-US" sz="2000" dirty="0"/>
              <a:t>although should be treated as ensemble of possible outcomes with </a:t>
            </a:r>
            <a:r>
              <a:rPr lang="en-US" sz="2000" b="1" dirty="0"/>
              <a:t>inherent uncertainty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B615EC-42B1-7D7B-D68E-685A45A6D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01"/>
    </mc:Choice>
    <mc:Fallback xmlns="">
      <p:transition spd="slow" advTm="8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4D6375A2-5383-221A-BF83-7B6F9C2E2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>
                <a:solidFill>
                  <a:schemeClr val="dk1"/>
                </a:solidFill>
                <a:latin typeface="Arial" panose="020B0604020202020204" pitchFamily="34" charset="0"/>
              </a:rPr>
              <a:t>Our Approach</a:t>
            </a:r>
            <a:endParaRPr sz="3100" b="1" dirty="0">
              <a:solidFill>
                <a:schemeClr val="dk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895651-8507-1862-300F-0322B86C5D99}"/>
              </a:ext>
            </a:extLst>
          </p:cNvPr>
          <p:cNvSpPr/>
          <p:nvPr/>
        </p:nvSpPr>
        <p:spPr>
          <a:xfrm>
            <a:off x="407368" y="1196752"/>
            <a:ext cx="11089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Combine the most useful pieces of information from different datasets to create a consolidated dataset that is suitable and allows an exploration of key uncertainties.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3C590-7D86-D5D2-EEF9-2A44AC7E99BA}"/>
              </a:ext>
            </a:extLst>
          </p:cNvPr>
          <p:cNvSpPr txBox="1"/>
          <p:nvPr/>
        </p:nvSpPr>
        <p:spPr>
          <a:xfrm>
            <a:off x="479376" y="2060848"/>
            <a:ext cx="4135683" cy="707886"/>
          </a:xfrm>
          <a:prstGeom prst="rect">
            <a:avLst/>
          </a:prstGeom>
          <a:noFill/>
          <a:ln w="25400">
            <a:solidFill>
              <a:srgbClr val="F1722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Understand present climate</a:t>
            </a:r>
          </a:p>
          <a:p>
            <a:r>
              <a:rPr lang="en-US" sz="2000" dirty="0"/>
              <a:t> - focus on fine-scale patterns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01300-2344-FFF9-B305-95966755921C}"/>
              </a:ext>
            </a:extLst>
          </p:cNvPr>
          <p:cNvSpPr txBox="1"/>
          <p:nvPr/>
        </p:nvSpPr>
        <p:spPr>
          <a:xfrm>
            <a:off x="479376" y="3312592"/>
            <a:ext cx="4140796" cy="707886"/>
          </a:xfrm>
          <a:prstGeom prst="rect">
            <a:avLst/>
          </a:prstGeom>
          <a:noFill/>
          <a:ln w="25400">
            <a:solidFill>
              <a:srgbClr val="F1722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Capture range of future projections</a:t>
            </a:r>
          </a:p>
          <a:p>
            <a:r>
              <a:rPr lang="en-US" sz="2000" dirty="0"/>
              <a:t> - focus on climate changes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2DAE259-70F2-2AB8-04A1-27800AC5EDBA}"/>
              </a:ext>
            </a:extLst>
          </p:cNvPr>
          <p:cNvSpPr/>
          <p:nvPr/>
        </p:nvSpPr>
        <p:spPr>
          <a:xfrm>
            <a:off x="4749626" y="2410529"/>
            <a:ext cx="576064" cy="1287294"/>
          </a:xfrm>
          <a:prstGeom prst="rightBrace">
            <a:avLst/>
          </a:prstGeom>
          <a:ln w="34925">
            <a:solidFill>
              <a:srgbClr val="F17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95F50-635E-FEB0-CF97-00F54203B91B}"/>
              </a:ext>
            </a:extLst>
          </p:cNvPr>
          <p:cNvSpPr txBox="1"/>
          <p:nvPr/>
        </p:nvSpPr>
        <p:spPr>
          <a:xfrm>
            <a:off x="5447928" y="2564904"/>
            <a:ext cx="6192688" cy="923330"/>
          </a:xfrm>
          <a:prstGeom prst="rect">
            <a:avLst/>
          </a:prstGeom>
          <a:noFill/>
          <a:ln w="25400">
            <a:solidFill>
              <a:srgbClr val="F1722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Future projections connected to the present reality </a:t>
            </a:r>
          </a:p>
          <a:p>
            <a:r>
              <a:rPr lang="en-US" dirty="0"/>
              <a:t> - captures climate changes but maintains overall pattern of fine-scale climate features important to ecosystems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88E72-733D-1F82-C54B-999838478218}"/>
              </a:ext>
            </a:extLst>
          </p:cNvPr>
          <p:cNvSpPr/>
          <p:nvPr/>
        </p:nvSpPr>
        <p:spPr>
          <a:xfrm>
            <a:off x="459158" y="4279751"/>
            <a:ext cx="39086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Underlying climate projections from CORDEX-Core South 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8 combinations of global (GCM) and regional (RCM) climate models from CMIP5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Spatial resolution of 0.22 degrees (~22 km x 22 km)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F82F2056-82BC-5146-9820-BB82C4132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327" y="4249325"/>
            <a:ext cx="7359313" cy="237744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0A46C45-B291-05EC-AA48-1EE7F5E89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05"/>
    </mc:Choice>
    <mc:Fallback xmlns="">
      <p:transition spd="slow" advTm="14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891336C-CC2A-ABE5-3FFF-1DEE4FF537F7}"/>
              </a:ext>
            </a:extLst>
          </p:cNvPr>
          <p:cNvSpPr/>
          <p:nvPr/>
        </p:nvSpPr>
        <p:spPr>
          <a:xfrm>
            <a:off x="407367" y="1340768"/>
            <a:ext cx="11341012" cy="40011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dataset for bias adjustment: CHELSA climatology* on 1km spatial resolution (1979-2013) </a:t>
            </a:r>
          </a:p>
        </p:txBody>
      </p:sp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E35FF5E1-3F74-C5D3-A99B-D2CDD5B3A726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Temperature Overview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3476F7-50CB-9B59-96CA-5D4A45C3C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1" t="7330" r="6689" b="11938"/>
          <a:stretch/>
        </p:blipFill>
        <p:spPr>
          <a:xfrm>
            <a:off x="4263730" y="2695031"/>
            <a:ext cx="3664531" cy="26518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1768A3-BB57-8441-7813-A95E68997189}"/>
              </a:ext>
            </a:extLst>
          </p:cNvPr>
          <p:cNvSpPr/>
          <p:nvPr/>
        </p:nvSpPr>
        <p:spPr>
          <a:xfrm>
            <a:off x="4083545" y="5355876"/>
            <a:ext cx="3988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CHELSA Temperature – CORDEX-Core Temperature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134869-F15C-9D54-A911-27987B5C3B2C}"/>
              </a:ext>
            </a:extLst>
          </p:cNvPr>
          <p:cNvSpPr/>
          <p:nvPr/>
        </p:nvSpPr>
        <p:spPr>
          <a:xfrm>
            <a:off x="4767789" y="2348880"/>
            <a:ext cx="2620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Correction Value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D3BF69-DF5D-D880-55FD-927A7098A728}"/>
              </a:ext>
            </a:extLst>
          </p:cNvPr>
          <p:cNvSpPr/>
          <p:nvPr/>
        </p:nvSpPr>
        <p:spPr>
          <a:xfrm>
            <a:off x="757491" y="2348880"/>
            <a:ext cx="2561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Raw CORDEX-Core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7BD31F-E4E1-556F-BEE2-8DE24C51AE06}"/>
              </a:ext>
            </a:extLst>
          </p:cNvPr>
          <p:cNvSpPr/>
          <p:nvPr/>
        </p:nvSpPr>
        <p:spPr>
          <a:xfrm>
            <a:off x="8426220" y="2348880"/>
            <a:ext cx="3340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Bias-Adjusted CORDEX-Core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C953A-93B0-03B6-A9D1-56FFCEDD1CDD}"/>
              </a:ext>
            </a:extLst>
          </p:cNvPr>
          <p:cNvSpPr txBox="1"/>
          <p:nvPr/>
        </p:nvSpPr>
        <p:spPr>
          <a:xfrm>
            <a:off x="407368" y="6156593"/>
            <a:ext cx="11341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*Karger, D.N., Conrad, O., </a:t>
            </a:r>
            <a:r>
              <a:rPr lang="en-US" sz="1500" dirty="0" err="1"/>
              <a:t>Böhner</a:t>
            </a:r>
            <a:r>
              <a:rPr lang="en-US" sz="1500" dirty="0"/>
              <a:t>, J., </a:t>
            </a:r>
            <a:r>
              <a:rPr lang="en-US" sz="1500" dirty="0" err="1"/>
              <a:t>Kawohl</a:t>
            </a:r>
            <a:r>
              <a:rPr lang="en-US" sz="1500" dirty="0"/>
              <a:t>, T., </a:t>
            </a:r>
            <a:r>
              <a:rPr lang="en-US" sz="1500" dirty="0" err="1"/>
              <a:t>Kreft</a:t>
            </a:r>
            <a:r>
              <a:rPr lang="en-US" sz="1500" dirty="0"/>
              <a:t>, H., Soria-</a:t>
            </a:r>
            <a:r>
              <a:rPr lang="en-US" sz="1500" dirty="0" err="1"/>
              <a:t>Auza</a:t>
            </a:r>
            <a:r>
              <a:rPr lang="en-US" sz="1500" dirty="0"/>
              <a:t>, R.W., Zimmermann, N.E., Linder, H.P. and Kessler, M., 2017. </a:t>
            </a:r>
            <a:r>
              <a:rPr lang="en-US" sz="1500" dirty="0" err="1"/>
              <a:t>Climatologies</a:t>
            </a:r>
            <a:r>
              <a:rPr lang="en-US" sz="1500" dirty="0"/>
              <a:t> at high resolution for the earth’s land surface areas. Scientific data, 4, p.170122.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AA101E-7302-5CA2-E88F-25AB875EC5B3}"/>
              </a:ext>
            </a:extLst>
          </p:cNvPr>
          <p:cNvSpPr/>
          <p:nvPr/>
        </p:nvSpPr>
        <p:spPr>
          <a:xfrm>
            <a:off x="2304608" y="1951627"/>
            <a:ext cx="7546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Sample Month (May) of Mean Temperature in MPI-ESM-LR REMO2015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6DD317-CCF8-C0B2-417F-311D144F757D}"/>
              </a:ext>
            </a:extLst>
          </p:cNvPr>
          <p:cNvSpPr/>
          <p:nvPr/>
        </p:nvSpPr>
        <p:spPr>
          <a:xfrm>
            <a:off x="248877" y="5339296"/>
            <a:ext cx="3664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CORDEX-Core Temperature (C)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324CEC-ED53-524C-598F-4C938AC08E57}"/>
              </a:ext>
            </a:extLst>
          </p:cNvPr>
          <p:cNvSpPr/>
          <p:nvPr/>
        </p:nvSpPr>
        <p:spPr>
          <a:xfrm>
            <a:off x="8232367" y="5339296"/>
            <a:ext cx="3664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Bias-Adjusted CORDEX-Core Temperature (C)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D727F-0CEA-669C-A294-70E17B682D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8" t="7529" r="7546" b="11855"/>
          <a:stretch/>
        </p:blipFill>
        <p:spPr>
          <a:xfrm>
            <a:off x="356028" y="2687434"/>
            <a:ext cx="3535680" cy="26517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9B040F5-5656-D98B-1F7C-89BA97DC2C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30" t="7540" r="8284" b="11895"/>
          <a:stretch/>
        </p:blipFill>
        <p:spPr>
          <a:xfrm>
            <a:off x="8281759" y="2695031"/>
            <a:ext cx="3536537" cy="265176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2BCA32-4C1C-8716-27A8-E27342C3A898}"/>
              </a:ext>
            </a:extLst>
          </p:cNvPr>
          <p:cNvCxnSpPr/>
          <p:nvPr/>
        </p:nvCxnSpPr>
        <p:spPr>
          <a:xfrm>
            <a:off x="4112920" y="378332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A4EB8B-C52E-94CC-A314-30A16B0F01E6}"/>
              </a:ext>
            </a:extLst>
          </p:cNvPr>
          <p:cNvCxnSpPr>
            <a:cxnSpLocks/>
          </p:cNvCxnSpPr>
          <p:nvPr/>
        </p:nvCxnSpPr>
        <p:spPr>
          <a:xfrm flipH="1">
            <a:off x="3930040" y="3966200"/>
            <a:ext cx="3657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14CDBA-F525-7DD3-775E-BDC1228F6F6E}"/>
              </a:ext>
            </a:extLst>
          </p:cNvPr>
          <p:cNvCxnSpPr>
            <a:cxnSpLocks/>
          </p:cNvCxnSpPr>
          <p:nvPr/>
        </p:nvCxnSpPr>
        <p:spPr>
          <a:xfrm flipH="1">
            <a:off x="7958047" y="3933056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CAA707-17E0-E3A3-0532-DCC7D07BD4CE}"/>
              </a:ext>
            </a:extLst>
          </p:cNvPr>
          <p:cNvCxnSpPr>
            <a:cxnSpLocks/>
          </p:cNvCxnSpPr>
          <p:nvPr/>
        </p:nvCxnSpPr>
        <p:spPr>
          <a:xfrm flipH="1">
            <a:off x="7958047" y="4054956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CBD655-221F-5B5B-198C-3A2CF3EE5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57"/>
    </mc:Choice>
    <mc:Fallback xmlns="">
      <p:transition spd="slow" advTm="14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E04328-BA75-EE5F-350F-C1599F00B73D}"/>
              </a:ext>
            </a:extLst>
          </p:cNvPr>
          <p:cNvSpPr/>
          <p:nvPr/>
        </p:nvSpPr>
        <p:spPr>
          <a:xfrm>
            <a:off x="7646011" y="5517232"/>
            <a:ext cx="3706573" cy="1138773"/>
          </a:xfrm>
          <a:prstGeom prst="rect">
            <a:avLst/>
          </a:prstGeom>
          <a:solidFill>
            <a:srgbClr val="DEA5F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Final Product: </a:t>
            </a:r>
          </a:p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High-resolution monthly time series for each GCM-RCM combination at 30 arcsec grid</a:t>
            </a:r>
            <a:endParaRPr lang="en-US" sz="17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B279C-3A72-0DB6-88E8-4E8990C7BDA1}"/>
              </a:ext>
            </a:extLst>
          </p:cNvPr>
          <p:cNvSpPr/>
          <p:nvPr/>
        </p:nvSpPr>
        <p:spPr>
          <a:xfrm>
            <a:off x="7705853" y="2625342"/>
            <a:ext cx="3574723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Bias-adjustment Calculation: 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Monthly correction value calculated for Maximum, Minimum, and Average temperature</a:t>
            </a:r>
            <a:endParaRPr lang="en-US" sz="17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1A3B0-2DD9-D6FC-1D6A-092E826CEAC1}"/>
              </a:ext>
            </a:extLst>
          </p:cNvPr>
          <p:cNvSpPr/>
          <p:nvPr/>
        </p:nvSpPr>
        <p:spPr>
          <a:xfrm>
            <a:off x="4367808" y="1179397"/>
            <a:ext cx="3300199" cy="1138773"/>
          </a:xfrm>
          <a:prstGeom prst="rect">
            <a:avLst/>
          </a:prstGeom>
          <a:solidFill>
            <a:srgbClr val="FFD5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Re-gridding</a:t>
            </a:r>
            <a:r>
              <a:rPr lang="en-US" sz="17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CORDEX-Core model outputs linearly interpolated onto a 30 arcsec grid to match CHELSA</a:t>
            </a:r>
            <a:endParaRPr lang="en-US" sz="17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8CD620-887D-1FE6-855A-E97C014207EC}"/>
              </a:ext>
            </a:extLst>
          </p:cNvPr>
          <p:cNvSpPr/>
          <p:nvPr/>
        </p:nvSpPr>
        <p:spPr>
          <a:xfrm>
            <a:off x="3762019" y="3135159"/>
            <a:ext cx="3037937" cy="16619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Calculate Bias: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CORDEX-Core outputs subtracted on a monthly scale from the CHELSA climatology for the same period</a:t>
            </a:r>
            <a:endParaRPr lang="en-US" sz="17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592DF-FC1C-2A0C-217B-41C8AE2874F3}"/>
              </a:ext>
            </a:extLst>
          </p:cNvPr>
          <p:cNvSpPr/>
          <p:nvPr/>
        </p:nvSpPr>
        <p:spPr>
          <a:xfrm>
            <a:off x="191344" y="3135159"/>
            <a:ext cx="3037932" cy="1661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Historical Comparison</a:t>
            </a:r>
          </a:p>
          <a:p>
            <a:pPr algn="ctr"/>
            <a:r>
              <a:rPr lang="en-US" sz="17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CORDEX-Core climatology  </a:t>
            </a: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(lower resolution) and </a:t>
            </a:r>
            <a:b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7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CHELSA climatology </a:t>
            </a: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(higher resolution)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1979-2013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B9E13-F6DF-2AC8-FC13-95084CE029B3}"/>
              </a:ext>
            </a:extLst>
          </p:cNvPr>
          <p:cNvSpPr/>
          <p:nvPr/>
        </p:nvSpPr>
        <p:spPr>
          <a:xfrm>
            <a:off x="7646012" y="4071287"/>
            <a:ext cx="3706571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Bias-adjustment Application: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Monthly adjustment added to each corresponding month in CORDEX-Core for the full 1979-2099 period</a:t>
            </a:r>
            <a:endParaRPr lang="en-US" sz="1700" dirty="0">
              <a:latin typeface="+mj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69037A-12C7-9B58-2CC3-9E210E288F59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9493215" y="3764115"/>
            <a:ext cx="6083" cy="30717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3B84FD-84A8-A19B-9607-8BF69F9002C4}"/>
              </a:ext>
            </a:extLst>
          </p:cNvPr>
          <p:cNvCxnSpPr>
            <a:cxnSpLocks/>
            <a:stCxn id="20" idx="2"/>
            <a:endCxn id="9" idx="0"/>
          </p:cNvCxnSpPr>
          <p:nvPr/>
        </p:nvCxnSpPr>
        <p:spPr>
          <a:xfrm>
            <a:off x="9499298" y="5210060"/>
            <a:ext cx="0" cy="30717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AA8BA0-6525-A86D-3E39-DF4C0BE2EF7C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 flipV="1">
            <a:off x="6799956" y="3194729"/>
            <a:ext cx="905897" cy="7714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80FFCA-A368-C2FB-6A9F-91ED7EC94F79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3229276" y="3966156"/>
            <a:ext cx="532743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Elbow 261">
            <a:extLst>
              <a:ext uri="{FF2B5EF4-FFF2-40B4-BE49-F238E27FC236}">
                <a16:creationId xmlns:a16="http://schemas.microsoft.com/office/drawing/2014/main" id="{FEDAA8CD-F4AC-CA2A-8B67-AEF76DC349A0}"/>
              </a:ext>
            </a:extLst>
          </p:cNvPr>
          <p:cNvCxnSpPr>
            <a:cxnSpLocks/>
            <a:stCxn id="11" idx="1"/>
            <a:endCxn id="13" idx="0"/>
          </p:cNvCxnSpPr>
          <p:nvPr/>
        </p:nvCxnSpPr>
        <p:spPr>
          <a:xfrm rot="10800000" flipV="1">
            <a:off x="1710310" y="1748783"/>
            <a:ext cx="2657498" cy="138637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83">
            <a:extLst>
              <a:ext uri="{FF2B5EF4-FFF2-40B4-BE49-F238E27FC236}">
                <a16:creationId xmlns:a16="http://schemas.microsoft.com/office/drawing/2014/main" id="{C33BDFC8-1920-A0B9-A180-C6378F897A7C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>
            <a:off x="7668007" y="1748784"/>
            <a:ext cx="1825208" cy="87655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13BC16-104B-D82C-71C7-B2C8E77A3A31}"/>
              </a:ext>
            </a:extLst>
          </p:cNvPr>
          <p:cNvSpPr txBox="1"/>
          <p:nvPr/>
        </p:nvSpPr>
        <p:spPr>
          <a:xfrm>
            <a:off x="2207568" y="13407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Historical Outputs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89E72-2894-DF64-A0B5-ABCDEEF1B051}"/>
              </a:ext>
            </a:extLst>
          </p:cNvPr>
          <p:cNvSpPr txBox="1"/>
          <p:nvPr/>
        </p:nvSpPr>
        <p:spPr>
          <a:xfrm>
            <a:off x="7752183" y="1124744"/>
            <a:ext cx="388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Future Outputs </a:t>
            </a:r>
          </a:p>
          <a:p>
            <a:r>
              <a:rPr lang="en-US" i="1" dirty="0"/>
              <a:t>(RCP2.6, RCP8.5; to year 2099)</a:t>
            </a:r>
          </a:p>
        </p:txBody>
      </p:sp>
      <p:sp>
        <p:nvSpPr>
          <p:cNvPr id="19" name="Google Shape;60;p14">
            <a:extLst>
              <a:ext uri="{FF2B5EF4-FFF2-40B4-BE49-F238E27FC236}">
                <a16:creationId xmlns:a16="http://schemas.microsoft.com/office/drawing/2014/main" id="{776BEF13-B7CF-01A6-DF22-C5B526B0FD3D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Temperature Bias-Adjustment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AAA8CC-424D-F730-B3D8-6DE2C89C9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97"/>
    </mc:Choice>
    <mc:Fallback xmlns="">
      <p:transition spd="slow" advTm="5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C63DD6-375E-3A58-58FC-A87F32576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1" t="7529" r="13146" b="7529"/>
          <a:stretch/>
        </p:blipFill>
        <p:spPr>
          <a:xfrm>
            <a:off x="7817899" y="2863781"/>
            <a:ext cx="3540111" cy="32918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E11398-EDFD-A894-A6B5-320820D92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067" t="10246" b="11583"/>
          <a:stretch/>
        </p:blipFill>
        <p:spPr>
          <a:xfrm>
            <a:off x="11355884" y="2794607"/>
            <a:ext cx="676656" cy="34167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66EA1B-FE3B-1F7D-3161-AFA7C8B04B6E}"/>
              </a:ext>
            </a:extLst>
          </p:cNvPr>
          <p:cNvSpPr txBox="1"/>
          <p:nvPr/>
        </p:nvSpPr>
        <p:spPr>
          <a:xfrm>
            <a:off x="556495" y="2130258"/>
            <a:ext cx="311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</a:t>
            </a:r>
          </a:p>
          <a:p>
            <a:pPr algn="ctr"/>
            <a:r>
              <a:rPr lang="en-US" sz="1600" dirty="0"/>
              <a:t>Mean Annual Temperature </a:t>
            </a:r>
          </a:p>
          <a:p>
            <a:pPr algn="ctr"/>
            <a:r>
              <a:rPr lang="en-US" sz="1600" dirty="0"/>
              <a:t>1980-2009 (Baseline)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CE3BC-4922-5ECF-BDAB-2CD5C0D1700A}"/>
              </a:ext>
            </a:extLst>
          </p:cNvPr>
          <p:cNvSpPr txBox="1"/>
          <p:nvPr/>
        </p:nvSpPr>
        <p:spPr>
          <a:xfrm>
            <a:off x="7896200" y="2130256"/>
            <a:ext cx="355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</a:t>
            </a:r>
          </a:p>
          <a:p>
            <a:pPr algn="ctr"/>
            <a:r>
              <a:rPr lang="en-US" sz="1600" dirty="0"/>
              <a:t>Change in Mean Annual Temperature Between Baseline and Mid-Century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0E1823CA-E85F-8244-E928-350400049ADB}"/>
              </a:ext>
            </a:extLst>
          </p:cNvPr>
          <p:cNvSpPr txBox="1">
            <a:spLocks/>
          </p:cNvSpPr>
          <p:nvPr/>
        </p:nvSpPr>
        <p:spPr>
          <a:xfrm>
            <a:off x="7188026" y="2734471"/>
            <a:ext cx="599563" cy="36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cs typeface="Times New Roman" panose="02020603050405020304" pitchFamily="18" charset="0"/>
              </a:rPr>
              <a:t>℃</a:t>
            </a:r>
            <a:endParaRPr lang="en-US" sz="1800" b="1" dirty="0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8CBEB9B-5B25-BE43-5022-BF55E164FCD6}"/>
              </a:ext>
            </a:extLst>
          </p:cNvPr>
          <p:cNvSpPr txBox="1">
            <a:spLocks/>
          </p:cNvSpPr>
          <p:nvPr/>
        </p:nvSpPr>
        <p:spPr>
          <a:xfrm>
            <a:off x="11522374" y="2683761"/>
            <a:ext cx="599563" cy="36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cs typeface="Times New Roman" panose="02020603050405020304" pitchFamily="18" charset="0"/>
              </a:rPr>
              <a:t>℃</a:t>
            </a:r>
            <a:endParaRPr lang="en-US" sz="18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6F5E0A-16BF-F8D6-4AFE-9EC6F5BFAB22}"/>
              </a:ext>
            </a:extLst>
          </p:cNvPr>
          <p:cNvSpPr txBox="1"/>
          <p:nvPr/>
        </p:nvSpPr>
        <p:spPr>
          <a:xfrm>
            <a:off x="3579937" y="213025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</a:t>
            </a:r>
          </a:p>
          <a:p>
            <a:pPr algn="ctr"/>
            <a:r>
              <a:rPr lang="en-US" sz="1600" dirty="0"/>
              <a:t>Mean Annual Temperature </a:t>
            </a:r>
          </a:p>
          <a:p>
            <a:pPr algn="ctr"/>
            <a:r>
              <a:rPr lang="en-US" sz="1600" dirty="0"/>
              <a:t>2040-2069 (Mid-Century) RCP8.5</a:t>
            </a:r>
          </a:p>
        </p:txBody>
      </p:sp>
      <p:sp>
        <p:nvSpPr>
          <p:cNvPr id="16" name="Google Shape;60;p14">
            <a:extLst>
              <a:ext uri="{FF2B5EF4-FFF2-40B4-BE49-F238E27FC236}">
                <a16:creationId xmlns:a16="http://schemas.microsoft.com/office/drawing/2014/main" id="{91F103B2-A758-6DCE-5D52-24D8D0C685A7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Temperature Outputs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B49C0A-0DDC-4498-9C3D-92F512D008FC}"/>
              </a:ext>
            </a:extLst>
          </p:cNvPr>
          <p:cNvSpPr/>
          <p:nvPr/>
        </p:nvSpPr>
        <p:spPr>
          <a:xfrm>
            <a:off x="407367" y="1268760"/>
            <a:ext cx="11341012" cy="70788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Preservation of CORDEX-Core projected temperature changes with high-resolution spatial detail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15A87-3AA9-3E54-A5BD-182FB160C6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6" t="10101" r="2751" b="8001"/>
          <a:stretch/>
        </p:blipFill>
        <p:spPr>
          <a:xfrm>
            <a:off x="119336" y="2961253"/>
            <a:ext cx="402336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EDCF1-A8D9-900C-9634-04A2E3E68F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6" t="9051" r="13146" b="8001"/>
          <a:stretch/>
        </p:blipFill>
        <p:spPr>
          <a:xfrm>
            <a:off x="3603733" y="2924365"/>
            <a:ext cx="3595560" cy="3227832"/>
          </a:xfrm>
          <a:prstGeom prst="rect">
            <a:avLst/>
          </a:prstGeom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AFB94ECB-6A3A-EF33-062E-3856DE1912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864" t="14017" r="-77" b="8049"/>
          <a:stretch/>
        </p:blipFill>
        <p:spPr>
          <a:xfrm>
            <a:off x="7150260" y="3015956"/>
            <a:ext cx="673932" cy="33257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AF7BF4-08E5-A538-A70C-AAC9A582C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62"/>
    </mc:Choice>
    <mc:Fallback xmlns="">
      <p:transition spd="slow" advTm="6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E35FF5E1-3F74-C5D3-A99B-D2CDD5B3A726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Creating a Precipitation Target Dataset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6F3E9C-0BEF-9401-3BB0-BE106A4D89E3}"/>
              </a:ext>
            </a:extLst>
          </p:cNvPr>
          <p:cNvSpPr/>
          <p:nvPr/>
        </p:nvSpPr>
        <p:spPr>
          <a:xfrm>
            <a:off x="407367" y="1196752"/>
            <a:ext cx="11341012" cy="70788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dataset for bias adjustment: CHELSA climatology on 1km spatial resolution (1979-2013) combined with CHIRPS satellite and model product* on 0.05-deg spatial resolution (1981-2019)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B3679B-FD2C-C09F-E32D-26615F1EC9FA}"/>
              </a:ext>
            </a:extLst>
          </p:cNvPr>
          <p:cNvSpPr txBox="1"/>
          <p:nvPr/>
        </p:nvSpPr>
        <p:spPr>
          <a:xfrm>
            <a:off x="407368" y="6028546"/>
            <a:ext cx="1146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*Funk, C., Peterson, P., </a:t>
            </a:r>
            <a:r>
              <a:rPr lang="en-US" sz="1500" dirty="0" err="1"/>
              <a:t>Landsfeld</a:t>
            </a:r>
            <a:r>
              <a:rPr lang="en-US" sz="1500" dirty="0"/>
              <a:t>, M., </a:t>
            </a:r>
            <a:r>
              <a:rPr lang="en-US" sz="1500" dirty="0" err="1"/>
              <a:t>Pedreros</a:t>
            </a:r>
            <a:r>
              <a:rPr lang="en-US" sz="1500" dirty="0"/>
              <a:t>, D., Verdin, J., Shukla, S., </a:t>
            </a:r>
            <a:r>
              <a:rPr lang="en-US" sz="1500" dirty="0" err="1"/>
              <a:t>Husak</a:t>
            </a:r>
            <a:r>
              <a:rPr lang="en-US" sz="1500" dirty="0"/>
              <a:t>, G., Rowland, J., Harrison, L., </a:t>
            </a:r>
            <a:r>
              <a:rPr lang="en-US" sz="1500" dirty="0" err="1"/>
              <a:t>Hoell</a:t>
            </a:r>
            <a:r>
              <a:rPr lang="en-US" sz="1500" dirty="0"/>
              <a:t>, A. and </a:t>
            </a:r>
            <a:r>
              <a:rPr lang="en-US" sz="1500" dirty="0" err="1"/>
              <a:t>Michaelsen</a:t>
            </a:r>
            <a:r>
              <a:rPr lang="en-US" sz="1500" dirty="0"/>
              <a:t>, J., 2015. The climate hazards infrared precipitation with stations—a new environmental record for monitoring extremes. </a:t>
            </a:r>
            <a:r>
              <a:rPr lang="en-US" sz="1500" i="1" dirty="0"/>
              <a:t>Scientific data</a:t>
            </a:r>
            <a:r>
              <a:rPr lang="en-US" sz="1500" dirty="0"/>
              <a:t>, </a:t>
            </a:r>
            <a:r>
              <a:rPr lang="en-US" sz="1500" i="1" dirty="0"/>
              <a:t>2</a:t>
            </a:r>
            <a:r>
              <a:rPr lang="en-US" sz="1500" dirty="0"/>
              <a:t>(1), pp.1- 21.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33727-46D4-3212-7D09-F2144DD50267}"/>
              </a:ext>
            </a:extLst>
          </p:cNvPr>
          <p:cNvSpPr/>
          <p:nvPr/>
        </p:nvSpPr>
        <p:spPr>
          <a:xfrm>
            <a:off x="4295800" y="5355876"/>
            <a:ext cx="352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CHELSA Precipitation / </a:t>
            </a:r>
          </a:p>
          <a:p>
            <a:pPr algn="ctr"/>
            <a:r>
              <a:rPr lang="en-US" sz="1600" dirty="0"/>
              <a:t>CHIRPS Precipitation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9F5FB1-9AF4-8B1F-0B43-15241810365A}"/>
              </a:ext>
            </a:extLst>
          </p:cNvPr>
          <p:cNvSpPr/>
          <p:nvPr/>
        </p:nvSpPr>
        <p:spPr>
          <a:xfrm>
            <a:off x="4767789" y="2348880"/>
            <a:ext cx="2620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Correction Ratio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C5C9F3-538B-2D5F-334B-4ED43F70AA64}"/>
              </a:ext>
            </a:extLst>
          </p:cNvPr>
          <p:cNvSpPr/>
          <p:nvPr/>
        </p:nvSpPr>
        <p:spPr>
          <a:xfrm>
            <a:off x="757491" y="2348880"/>
            <a:ext cx="25615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Raw CHIRPS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C6D4E5-9F5D-505C-D197-CD314D061A04}"/>
              </a:ext>
            </a:extLst>
          </p:cNvPr>
          <p:cNvSpPr/>
          <p:nvPr/>
        </p:nvSpPr>
        <p:spPr>
          <a:xfrm>
            <a:off x="8361243" y="2348880"/>
            <a:ext cx="3567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Bias-Adjusted CHIRPS (“CHIRPS+”)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DE530E-58FA-25B4-70F4-B0434CACEB78}"/>
              </a:ext>
            </a:extLst>
          </p:cNvPr>
          <p:cNvSpPr/>
          <p:nvPr/>
        </p:nvSpPr>
        <p:spPr>
          <a:xfrm>
            <a:off x="2284846" y="1990474"/>
            <a:ext cx="7546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Sample Month (May) of Total Precipitation in CHIRPS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0AAD24-61A3-9BC6-F8AB-FB8E7D1E18AD}"/>
              </a:ext>
            </a:extLst>
          </p:cNvPr>
          <p:cNvSpPr/>
          <p:nvPr/>
        </p:nvSpPr>
        <p:spPr>
          <a:xfrm>
            <a:off x="248877" y="5394702"/>
            <a:ext cx="3664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CHIRPS Precipitation (mm)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01CCE4-75EC-AD35-1E9B-E6F4AAE06936}"/>
              </a:ext>
            </a:extLst>
          </p:cNvPr>
          <p:cNvSpPr/>
          <p:nvPr/>
        </p:nvSpPr>
        <p:spPr>
          <a:xfrm>
            <a:off x="8232367" y="5394702"/>
            <a:ext cx="3664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CHIRPS+ Precipitation (mm)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E49D0BF-D218-DF72-75E4-8F934FC76AC4}"/>
              </a:ext>
            </a:extLst>
          </p:cNvPr>
          <p:cNvCxnSpPr>
            <a:cxnSpLocks/>
          </p:cNvCxnSpPr>
          <p:nvPr/>
        </p:nvCxnSpPr>
        <p:spPr>
          <a:xfrm flipH="1">
            <a:off x="3935760" y="3795184"/>
            <a:ext cx="274320" cy="275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FB459F-C840-4435-2BCF-5B5042BA2028}"/>
              </a:ext>
            </a:extLst>
          </p:cNvPr>
          <p:cNvCxnSpPr>
            <a:cxnSpLocks/>
          </p:cNvCxnSpPr>
          <p:nvPr/>
        </p:nvCxnSpPr>
        <p:spPr>
          <a:xfrm flipH="1" flipV="1">
            <a:off x="3935760" y="3789040"/>
            <a:ext cx="274320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D14F49-79DB-94CB-6783-6586A7CDD027}"/>
              </a:ext>
            </a:extLst>
          </p:cNvPr>
          <p:cNvCxnSpPr>
            <a:cxnSpLocks/>
          </p:cNvCxnSpPr>
          <p:nvPr/>
        </p:nvCxnSpPr>
        <p:spPr>
          <a:xfrm flipH="1">
            <a:off x="7958047" y="3933056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165BAA-940F-DCE2-5765-8C8F7D8A5C74}"/>
              </a:ext>
            </a:extLst>
          </p:cNvPr>
          <p:cNvCxnSpPr>
            <a:cxnSpLocks/>
          </p:cNvCxnSpPr>
          <p:nvPr/>
        </p:nvCxnSpPr>
        <p:spPr>
          <a:xfrm flipH="1">
            <a:off x="7958047" y="4054956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32F0C38-6E50-7C86-1451-01F89910F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77" t="9113" r="7488" b="13397"/>
          <a:stretch/>
        </p:blipFill>
        <p:spPr>
          <a:xfrm>
            <a:off x="4250990" y="2740078"/>
            <a:ext cx="3701961" cy="2651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EBEDC4-6151-7505-94A1-E876D33766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54" t="8151" r="7476" b="12610"/>
          <a:stretch/>
        </p:blipFill>
        <p:spPr>
          <a:xfrm>
            <a:off x="261284" y="2737480"/>
            <a:ext cx="3652269" cy="2660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A48C90-547F-73CF-6553-D2A37BBDF7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54" t="7836" r="7476" b="12214"/>
          <a:stretch/>
        </p:blipFill>
        <p:spPr>
          <a:xfrm>
            <a:off x="8268917" y="2657541"/>
            <a:ext cx="3731739" cy="274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91990E-BB6B-A392-427C-4CDC11858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41"/>
    </mc:Choice>
    <mc:Fallback xmlns="">
      <p:transition spd="slow" advTm="12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0;p14">
            <a:extLst>
              <a:ext uri="{FF2B5EF4-FFF2-40B4-BE49-F238E27FC236}">
                <a16:creationId xmlns:a16="http://schemas.microsoft.com/office/drawing/2014/main" id="{E35FF5E1-3F74-C5D3-A99B-D2CDD5B3A726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Precipitation Overview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50170-367F-FB3D-1D16-6EED59D7DE69}"/>
              </a:ext>
            </a:extLst>
          </p:cNvPr>
          <p:cNvSpPr/>
          <p:nvPr/>
        </p:nvSpPr>
        <p:spPr>
          <a:xfrm>
            <a:off x="407367" y="1340768"/>
            <a:ext cx="11341012" cy="1015663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dataset for bias adjustment: CHIRPS+ on 1km spatial resolution (1981-2019)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Split into four quantiles per month for better preservation of precipitation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Additional step of decadal correction to preserve original CORDEX-Core climate changes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40F4D2-17F3-4F6A-AAFD-B2D5F3E8073F}"/>
              </a:ext>
            </a:extLst>
          </p:cNvPr>
          <p:cNvSpPr/>
          <p:nvPr/>
        </p:nvSpPr>
        <p:spPr>
          <a:xfrm>
            <a:off x="3129996" y="5703639"/>
            <a:ext cx="2767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CHIRPS+ Precipitation / </a:t>
            </a:r>
          </a:p>
          <a:p>
            <a:pPr algn="ctr"/>
            <a:r>
              <a:rPr lang="en-US" sz="1600" dirty="0"/>
              <a:t>CORDEX-Core Precipitation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6F1840-A8A0-B841-88E3-A4681F9AD148}"/>
              </a:ext>
            </a:extLst>
          </p:cNvPr>
          <p:cNvSpPr/>
          <p:nvPr/>
        </p:nvSpPr>
        <p:spPr>
          <a:xfrm>
            <a:off x="3190225" y="3067571"/>
            <a:ext cx="2637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Correction Ratio </a:t>
            </a:r>
          </a:p>
          <a:p>
            <a:pPr algn="ctr"/>
            <a:r>
              <a:rPr lang="en-US" sz="1600" i="1" dirty="0"/>
              <a:t>for Sample Quantile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13D26D-3410-4FC3-59D0-60FD9C43E408}"/>
              </a:ext>
            </a:extLst>
          </p:cNvPr>
          <p:cNvSpPr/>
          <p:nvPr/>
        </p:nvSpPr>
        <p:spPr>
          <a:xfrm>
            <a:off x="177126" y="3222111"/>
            <a:ext cx="2561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Raw CORDEX-Core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398E4-B58C-9C4E-811D-83DA2091498C}"/>
              </a:ext>
            </a:extLst>
          </p:cNvPr>
          <p:cNvSpPr/>
          <p:nvPr/>
        </p:nvSpPr>
        <p:spPr>
          <a:xfrm>
            <a:off x="9624392" y="3079426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Bias-Adjusted CORDEX-Core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6EE13D-7961-9888-127E-996E7AB6C292}"/>
              </a:ext>
            </a:extLst>
          </p:cNvPr>
          <p:cNvSpPr/>
          <p:nvPr/>
        </p:nvSpPr>
        <p:spPr>
          <a:xfrm>
            <a:off x="2192431" y="2561889"/>
            <a:ext cx="7546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Sample Month (May) of Total Precipitation in MPI-ESM-LR REMO2015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B47917-E30B-A4F5-D27E-5F4E7EB9FBE6}"/>
              </a:ext>
            </a:extLst>
          </p:cNvPr>
          <p:cNvSpPr/>
          <p:nvPr/>
        </p:nvSpPr>
        <p:spPr>
          <a:xfrm>
            <a:off x="90042" y="5694582"/>
            <a:ext cx="2651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CORDEX-Core Precipitation (mm)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36974BD-F004-EA2E-3BE9-F16BC294922D}"/>
              </a:ext>
            </a:extLst>
          </p:cNvPr>
          <p:cNvSpPr/>
          <p:nvPr/>
        </p:nvSpPr>
        <p:spPr>
          <a:xfrm>
            <a:off x="9523596" y="5687616"/>
            <a:ext cx="25311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Bias-Adjusted CORDEX-Core Precipitation (mm)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1B18DB-07E1-F542-0D6D-84D69024A187}"/>
              </a:ext>
            </a:extLst>
          </p:cNvPr>
          <p:cNvCxnSpPr>
            <a:cxnSpLocks/>
          </p:cNvCxnSpPr>
          <p:nvPr/>
        </p:nvCxnSpPr>
        <p:spPr>
          <a:xfrm flipH="1">
            <a:off x="2797344" y="4449371"/>
            <a:ext cx="274320" cy="275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6EAFC0-F73C-1397-650E-24FF99A01FDE}"/>
              </a:ext>
            </a:extLst>
          </p:cNvPr>
          <p:cNvCxnSpPr>
            <a:cxnSpLocks/>
          </p:cNvCxnSpPr>
          <p:nvPr/>
        </p:nvCxnSpPr>
        <p:spPr>
          <a:xfrm flipH="1" flipV="1">
            <a:off x="2797344" y="4443227"/>
            <a:ext cx="274320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5577D9-4C58-FD81-A7B9-EB75A258D02D}"/>
              </a:ext>
            </a:extLst>
          </p:cNvPr>
          <p:cNvCxnSpPr>
            <a:cxnSpLocks/>
          </p:cNvCxnSpPr>
          <p:nvPr/>
        </p:nvCxnSpPr>
        <p:spPr>
          <a:xfrm flipH="1">
            <a:off x="9048328" y="4603244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BD5A77-5A9C-D45A-3222-A76E06AABAD2}"/>
              </a:ext>
            </a:extLst>
          </p:cNvPr>
          <p:cNvCxnSpPr>
            <a:cxnSpLocks/>
          </p:cNvCxnSpPr>
          <p:nvPr/>
        </p:nvCxnSpPr>
        <p:spPr>
          <a:xfrm flipH="1">
            <a:off x="9048328" y="4725144"/>
            <a:ext cx="274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49EA93-1B81-1159-41CA-7F3BC16E64C6}"/>
              </a:ext>
            </a:extLst>
          </p:cNvPr>
          <p:cNvCxnSpPr>
            <a:cxnSpLocks/>
          </p:cNvCxnSpPr>
          <p:nvPr/>
        </p:nvCxnSpPr>
        <p:spPr>
          <a:xfrm flipH="1">
            <a:off x="5965696" y="4459902"/>
            <a:ext cx="274320" cy="275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8F9B11-A1CD-E808-042A-14CFC7D4D746}"/>
              </a:ext>
            </a:extLst>
          </p:cNvPr>
          <p:cNvCxnSpPr>
            <a:cxnSpLocks/>
          </p:cNvCxnSpPr>
          <p:nvPr/>
        </p:nvCxnSpPr>
        <p:spPr>
          <a:xfrm flipH="1" flipV="1">
            <a:off x="5965696" y="4453758"/>
            <a:ext cx="274320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1A75DC2-A15F-FA04-DA36-1D8EA07CF7FF}"/>
              </a:ext>
            </a:extLst>
          </p:cNvPr>
          <p:cNvSpPr/>
          <p:nvPr/>
        </p:nvSpPr>
        <p:spPr>
          <a:xfrm>
            <a:off x="6346212" y="3225103"/>
            <a:ext cx="272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Decadal Correction Factor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AB129A-1D79-2F3B-79E8-EC815FB9E392}"/>
              </a:ext>
            </a:extLst>
          </p:cNvPr>
          <p:cNvSpPr/>
          <p:nvPr/>
        </p:nvSpPr>
        <p:spPr>
          <a:xfrm>
            <a:off x="6846472" y="5775647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Factor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8F7E8-F873-A15F-050F-A131F33140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07" t="12201" r="7829" b="23412"/>
          <a:stretch/>
        </p:blipFill>
        <p:spPr>
          <a:xfrm>
            <a:off x="60572" y="3634807"/>
            <a:ext cx="2710700" cy="1764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5FC82-9818-A478-2481-FD47C33B97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60" t="78875" r="7673" b="12271"/>
          <a:stretch/>
        </p:blipFill>
        <p:spPr>
          <a:xfrm>
            <a:off x="101224" y="5447767"/>
            <a:ext cx="2670048" cy="220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0E9F0-F05D-C484-27ED-F18098238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35" t="13171" r="7817" b="15524"/>
          <a:stretch/>
        </p:blipFill>
        <p:spPr>
          <a:xfrm>
            <a:off x="3165929" y="3675657"/>
            <a:ext cx="2743200" cy="1985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078D0-63C0-EC8B-A96F-5BA3D6D2C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34" t="12201" r="8036" b="23353"/>
          <a:stretch/>
        </p:blipFill>
        <p:spPr>
          <a:xfrm>
            <a:off x="6292921" y="3634807"/>
            <a:ext cx="2743200" cy="1799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DCDAB-FCF4-FA5B-6911-9018DEF205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435" t="12201" r="7829" b="23491"/>
          <a:stretch/>
        </p:blipFill>
        <p:spPr>
          <a:xfrm>
            <a:off x="9408368" y="3634807"/>
            <a:ext cx="2688336" cy="17551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A5F8A3-C5A7-2E70-16F5-F0898BA856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60" t="78875" r="7673" b="12271"/>
          <a:stretch/>
        </p:blipFill>
        <p:spPr>
          <a:xfrm>
            <a:off x="9422498" y="5426674"/>
            <a:ext cx="2670048" cy="2203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B3A1251-5E86-8D2C-E973-7A7CD91379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35" t="76563" r="7817" b="15524"/>
          <a:stretch/>
        </p:blipFill>
        <p:spPr>
          <a:xfrm>
            <a:off x="6292921" y="5464111"/>
            <a:ext cx="2743200" cy="22033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C6F0513-2327-169F-5118-4B5473C85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0"/>
    </mc:Choice>
    <mc:Fallback xmlns="">
      <p:transition spd="slow" advTm="14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A7DFC-8E72-E2E9-0957-A7A1C49F8F32}"/>
              </a:ext>
            </a:extLst>
          </p:cNvPr>
          <p:cNvSpPr/>
          <p:nvPr/>
        </p:nvSpPr>
        <p:spPr>
          <a:xfrm>
            <a:off x="84509" y="5391005"/>
            <a:ext cx="3706573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Observational bias-adjustment:</a:t>
            </a:r>
          </a:p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Monthly ratio applied to impose CHELSA monthly climatology on CHIRPS monthly precipitation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87F43-6098-3747-2DB0-73207A2447A4}"/>
              </a:ext>
            </a:extLst>
          </p:cNvPr>
          <p:cNvSpPr/>
          <p:nvPr/>
        </p:nvSpPr>
        <p:spPr>
          <a:xfrm>
            <a:off x="320367" y="1232484"/>
            <a:ext cx="577563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/>
              <a:t>Observational data sources: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CHELSA precipitation </a:t>
            </a:r>
            <a:r>
              <a:rPr lang="en-US" i="1" dirty="0"/>
              <a:t>– monthly climatology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Climate Hazards group InfraRed Precipitation </a:t>
            </a:r>
            <a:br>
              <a:rPr lang="en-US" dirty="0"/>
            </a:br>
            <a:r>
              <a:rPr lang="en-US" dirty="0"/>
              <a:t>with Station data (CHIRPS) </a:t>
            </a:r>
            <a:r>
              <a:rPr lang="en-US" i="1" dirty="0"/>
              <a:t>– daily time series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722161-D652-C224-9627-F6873E3BB52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904074" y="2432813"/>
            <a:ext cx="0" cy="3350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FD58987-938A-A68A-C08D-DD005AD4A86C}"/>
              </a:ext>
            </a:extLst>
          </p:cNvPr>
          <p:cNvSpPr/>
          <p:nvPr/>
        </p:nvSpPr>
        <p:spPr>
          <a:xfrm>
            <a:off x="556495" y="2767861"/>
            <a:ext cx="2695158" cy="8771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Temporal Scaling: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CHIRPS aggregated to monthly means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FEE35C-2DC0-2B4B-5119-34AD76A50BB3}"/>
              </a:ext>
            </a:extLst>
          </p:cNvPr>
          <p:cNvSpPr/>
          <p:nvPr/>
        </p:nvSpPr>
        <p:spPr>
          <a:xfrm>
            <a:off x="405477" y="3946411"/>
            <a:ext cx="3064636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Re-gridding: 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CHIRPS data linearly interpolated onto a 30 arcsec grid to match CHELSA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592378-17E4-E703-3CA8-953ECE32581C}"/>
              </a:ext>
            </a:extLst>
          </p:cNvPr>
          <p:cNvSpPr/>
          <p:nvPr/>
        </p:nvSpPr>
        <p:spPr>
          <a:xfrm>
            <a:off x="4223792" y="2690767"/>
            <a:ext cx="4110805" cy="1138773"/>
          </a:xfrm>
          <a:prstGeom prst="rect">
            <a:avLst/>
          </a:prstGeom>
          <a:solidFill>
            <a:srgbClr val="00B0A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</a:rPr>
              <a:t>CHIRPS+ Dataset: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</a:rPr>
              <a:t>This 30 arcsec CHIRPS dataset serves as the target for CORDEX-Core precipitation bias adjustment</a:t>
            </a:r>
            <a:r>
              <a:rPr lang="en-US" sz="1700" dirty="0">
                <a:latin typeface="+mj-lt"/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C64CE9-882F-E7A9-8192-A15BCD89A78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904074" y="3645024"/>
            <a:ext cx="0" cy="3071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FDFEC-307F-96CB-0A46-4265D42CE2EE}"/>
              </a:ext>
            </a:extLst>
          </p:cNvPr>
          <p:cNvCxnSpPr>
            <a:cxnSpLocks/>
            <a:stCxn id="15" idx="2"/>
            <a:endCxn id="7" idx="0"/>
          </p:cNvCxnSpPr>
          <p:nvPr/>
        </p:nvCxnSpPr>
        <p:spPr>
          <a:xfrm>
            <a:off x="1937795" y="5085184"/>
            <a:ext cx="1" cy="30582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792504-06A0-2642-0BAD-9E4067BDBEFE}"/>
              </a:ext>
            </a:extLst>
          </p:cNvPr>
          <p:cNvCxnSpPr>
            <a:cxnSpLocks/>
            <a:stCxn id="24" idx="2"/>
            <a:endCxn id="20" idx="3"/>
          </p:cNvCxnSpPr>
          <p:nvPr/>
        </p:nvCxnSpPr>
        <p:spPr>
          <a:xfrm flipH="1">
            <a:off x="8000596" y="2440623"/>
            <a:ext cx="1328269" cy="22191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4C57467-40CE-5F56-7E74-062DE3C51943}"/>
              </a:ext>
            </a:extLst>
          </p:cNvPr>
          <p:cNvSpPr/>
          <p:nvPr/>
        </p:nvSpPr>
        <p:spPr>
          <a:xfrm>
            <a:off x="4557793" y="4090427"/>
            <a:ext cx="3442803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</a:rPr>
              <a:t>Quartile Bias Calculation:</a:t>
            </a:r>
          </a:p>
          <a:p>
            <a:pPr algn="ctr"/>
            <a:r>
              <a:rPr lang="en-US" sz="1700" dirty="0">
                <a:latin typeface="+mj-lt"/>
              </a:rPr>
              <a:t>Ratio calculated for each month depending on four portions of monthly precipitation distribution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1E8431-EC21-C687-FA06-E26CB800EAFF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3791082" y="3260154"/>
            <a:ext cx="432710" cy="27002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399252-B1BA-BF79-DB7B-D307C14EA99A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000596" y="4797152"/>
            <a:ext cx="715090" cy="13219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3CCC308-DFDC-6184-967D-07167D32C244}"/>
              </a:ext>
            </a:extLst>
          </p:cNvPr>
          <p:cNvSpPr/>
          <p:nvPr/>
        </p:nvSpPr>
        <p:spPr>
          <a:xfrm>
            <a:off x="4557793" y="5549751"/>
            <a:ext cx="3442803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</a:rPr>
              <a:t>Bias-adjustment: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</a:rPr>
              <a:t>Each historical and future month is adjusted according to quartile bias ratio </a:t>
            </a:r>
            <a:endParaRPr lang="en-US" sz="1700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00B3E-F9D3-F591-1C0A-5ECA630DAFF6}"/>
              </a:ext>
            </a:extLst>
          </p:cNvPr>
          <p:cNvSpPr/>
          <p:nvPr/>
        </p:nvSpPr>
        <p:spPr>
          <a:xfrm>
            <a:off x="7089122" y="1240294"/>
            <a:ext cx="4479486" cy="1200329"/>
          </a:xfrm>
          <a:prstGeom prst="rect">
            <a:avLst/>
          </a:prstGeom>
          <a:solidFill>
            <a:srgbClr val="FFD5D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Regridding climate model outputs:</a:t>
            </a:r>
          </a:p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CORDEX-Core model outputs linearly interpolated onto a 30 arcsec grid to match CHELSA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9C67EB-0A76-9809-1908-91FC318EB1E4}"/>
              </a:ext>
            </a:extLst>
          </p:cNvPr>
          <p:cNvSpPr/>
          <p:nvPr/>
        </p:nvSpPr>
        <p:spPr>
          <a:xfrm>
            <a:off x="8400918" y="5530587"/>
            <a:ext cx="3706573" cy="1138773"/>
          </a:xfrm>
          <a:prstGeom prst="rect">
            <a:avLst/>
          </a:prstGeom>
          <a:solidFill>
            <a:srgbClr val="DEA5F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Final Product: </a:t>
            </a:r>
          </a:p>
          <a:p>
            <a:pPr marL="57150" marR="0" algn="ctr"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High-resolution monthly time series for each GCM-RCM combination at </a:t>
            </a:r>
            <a:r>
              <a:rPr lang="en-US" sz="17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 arcsec grid</a:t>
            </a:r>
            <a:endParaRPr lang="en-US" sz="17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9F3804-3A68-43D0-C153-21E5FE903FDB}"/>
              </a:ext>
            </a:extLst>
          </p:cNvPr>
          <p:cNvCxnSpPr>
            <a:cxnSpLocks/>
          </p:cNvCxnSpPr>
          <p:nvPr/>
        </p:nvCxnSpPr>
        <p:spPr>
          <a:xfrm>
            <a:off x="6279194" y="5229200"/>
            <a:ext cx="0" cy="32055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7F981E-EC78-ED1C-5A26-53E1E0EDC949}"/>
              </a:ext>
            </a:extLst>
          </p:cNvPr>
          <p:cNvCxnSpPr>
            <a:cxnSpLocks/>
          </p:cNvCxnSpPr>
          <p:nvPr/>
        </p:nvCxnSpPr>
        <p:spPr>
          <a:xfrm>
            <a:off x="6279194" y="3829540"/>
            <a:ext cx="0" cy="260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724B4E-5069-10BF-5405-0B0BABE19705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7930365" y="2440623"/>
            <a:ext cx="1398500" cy="317708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DA9659-2806-7C35-4079-A3319A2857D0}"/>
              </a:ext>
            </a:extLst>
          </p:cNvPr>
          <p:cNvSpPr txBox="1"/>
          <p:nvPr/>
        </p:nvSpPr>
        <p:spPr>
          <a:xfrm rot="17837035">
            <a:off x="8077520" y="2912697"/>
            <a:ext cx="117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Historical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924DF4-FC44-ED97-5941-1B458D163BDB}"/>
              </a:ext>
            </a:extLst>
          </p:cNvPr>
          <p:cNvSpPr txBox="1"/>
          <p:nvPr/>
        </p:nvSpPr>
        <p:spPr>
          <a:xfrm rot="17433635">
            <a:off x="8626238" y="3112633"/>
            <a:ext cx="117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Future</a:t>
            </a:r>
          </a:p>
        </p:txBody>
      </p:sp>
      <p:cxnSp>
        <p:nvCxnSpPr>
          <p:cNvPr id="31" name="Connector: Elbow 62">
            <a:extLst>
              <a:ext uri="{FF2B5EF4-FFF2-40B4-BE49-F238E27FC236}">
                <a16:creationId xmlns:a16="http://schemas.microsoft.com/office/drawing/2014/main" id="{DC27770D-B5F7-357E-2B1E-B153E0406C10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191345" y="1832649"/>
            <a:ext cx="129023" cy="3558356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60;p14">
            <a:extLst>
              <a:ext uri="{FF2B5EF4-FFF2-40B4-BE49-F238E27FC236}">
                <a16:creationId xmlns:a16="http://schemas.microsoft.com/office/drawing/2014/main" id="{CB0C1DBA-8383-D59E-2F3C-0C480E387BF9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Precipitation Bias-Adjustment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D3AE345-2C72-F55C-EDF3-9F069C39D811}"/>
              </a:ext>
            </a:extLst>
          </p:cNvPr>
          <p:cNvSpPr/>
          <p:nvPr/>
        </p:nvSpPr>
        <p:spPr>
          <a:xfrm>
            <a:off x="8715686" y="4077072"/>
            <a:ext cx="3356978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u="sng" dirty="0">
                <a:latin typeface="+mj-lt"/>
                <a:ea typeface="Calibri" panose="020F0502020204030204" pitchFamily="34" charset="0"/>
              </a:rPr>
              <a:t>Decadal Correction:</a:t>
            </a:r>
          </a:p>
          <a:p>
            <a:pPr algn="ctr"/>
            <a:r>
              <a:rPr lang="en-US" sz="1700" dirty="0">
                <a:latin typeface="+mj-lt"/>
                <a:ea typeface="Calibri" panose="020F0502020204030204" pitchFamily="34" charset="0"/>
              </a:rPr>
              <a:t>Each future month and decade is adjusted according to CORDEX-Core original changes</a:t>
            </a:r>
            <a:endParaRPr lang="en-US" sz="1700" dirty="0">
              <a:latin typeface="+mj-lt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3DCEDC4-2489-C564-03DF-54FA9D1C01E0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0254204" y="5229200"/>
            <a:ext cx="1" cy="3013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8CB309C-C193-2DF4-09C6-7A12FD9EE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30"/>
    </mc:Choice>
    <mc:Fallback xmlns=""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6F40BC8-898D-4947-5B45-9CEBE367C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70" t="7941" r="1046"/>
          <a:stretch/>
        </p:blipFill>
        <p:spPr>
          <a:xfrm>
            <a:off x="7180116" y="2708920"/>
            <a:ext cx="644076" cy="39573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C4CD87A-ECD3-63B4-E053-4B1EE4F1AC2B}"/>
              </a:ext>
            </a:extLst>
          </p:cNvPr>
          <p:cNvSpPr txBox="1"/>
          <p:nvPr/>
        </p:nvSpPr>
        <p:spPr>
          <a:xfrm>
            <a:off x="556495" y="2130258"/>
            <a:ext cx="311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</a:t>
            </a:r>
          </a:p>
          <a:p>
            <a:pPr algn="ctr"/>
            <a:r>
              <a:rPr lang="en-US" sz="1600" dirty="0"/>
              <a:t>Total Annual Precipitation </a:t>
            </a:r>
          </a:p>
          <a:p>
            <a:pPr algn="ctr"/>
            <a:r>
              <a:rPr lang="en-US" sz="1600" dirty="0"/>
              <a:t>1980-2009 (Baseline)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3AD057-D0B4-BAD7-1801-B930CB7CBB2D}"/>
              </a:ext>
            </a:extLst>
          </p:cNvPr>
          <p:cNvSpPr txBox="1"/>
          <p:nvPr/>
        </p:nvSpPr>
        <p:spPr>
          <a:xfrm>
            <a:off x="3579937" y="213025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</a:t>
            </a:r>
          </a:p>
          <a:p>
            <a:pPr algn="ctr"/>
            <a:r>
              <a:rPr lang="en-US" sz="1600" dirty="0"/>
              <a:t>Total Annual Precipitation </a:t>
            </a:r>
          </a:p>
          <a:p>
            <a:pPr algn="ctr"/>
            <a:r>
              <a:rPr lang="en-US" sz="1600" dirty="0"/>
              <a:t>2040-2069 (Mid-Century) RCP8.5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34F592A9-5547-1DC5-7731-62C3F1E8E310}"/>
              </a:ext>
            </a:extLst>
          </p:cNvPr>
          <p:cNvSpPr txBox="1">
            <a:spLocks/>
          </p:cNvSpPr>
          <p:nvPr/>
        </p:nvSpPr>
        <p:spPr>
          <a:xfrm>
            <a:off x="7049473" y="2649867"/>
            <a:ext cx="918735" cy="36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cs typeface="Times New Roman" panose="02020603050405020304" pitchFamily="18" charset="0"/>
              </a:rPr>
              <a:t>mm/yr</a:t>
            </a:r>
            <a:endParaRPr lang="en-US" sz="1600" b="1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B00AA79-35A8-B62F-6FF6-FFF38D94A3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794" t="10131" b="280"/>
          <a:stretch/>
        </p:blipFill>
        <p:spPr>
          <a:xfrm>
            <a:off x="11402280" y="2784031"/>
            <a:ext cx="648143" cy="3957337"/>
          </a:xfrm>
          <a:prstGeom prst="rect">
            <a:avLst/>
          </a:prstGeom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id="{106054BD-F832-3F8E-FA3E-42D515EB83AC}"/>
              </a:ext>
            </a:extLst>
          </p:cNvPr>
          <p:cNvSpPr txBox="1">
            <a:spLocks/>
          </p:cNvSpPr>
          <p:nvPr/>
        </p:nvSpPr>
        <p:spPr>
          <a:xfrm>
            <a:off x="11496600" y="2649867"/>
            <a:ext cx="552235" cy="3600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cs typeface="Times New Roman" panose="02020603050405020304" pitchFamily="18" charset="0"/>
              </a:rPr>
              <a:t>%</a:t>
            </a:r>
            <a:endParaRPr lang="en-US" sz="1800" b="1" dirty="0"/>
          </a:p>
        </p:txBody>
      </p:sp>
      <p:sp>
        <p:nvSpPr>
          <p:cNvPr id="16" name="Google Shape;60;p14">
            <a:extLst>
              <a:ext uri="{FF2B5EF4-FFF2-40B4-BE49-F238E27FC236}">
                <a16:creationId xmlns:a16="http://schemas.microsoft.com/office/drawing/2014/main" id="{F09BF947-6F8A-E4A0-F00D-CDE96DFBA609}"/>
              </a:ext>
            </a:extLst>
          </p:cNvPr>
          <p:cNvSpPr txBox="1">
            <a:spLocks/>
          </p:cNvSpPr>
          <p:nvPr/>
        </p:nvSpPr>
        <p:spPr>
          <a:xfrm>
            <a:off x="443372" y="278016"/>
            <a:ext cx="11305256" cy="702712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594" lvl="0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 cap="none" baseline="0">
                <a:solidFill>
                  <a:schemeClr val="tx1"/>
                </a:solidFill>
                <a:latin typeface="WWF" panose="02000000000000000000" pitchFamily="2" charset="0"/>
                <a:ea typeface="+mn-ea"/>
                <a:cs typeface="Arial" panose="020B0604020202020204" pitchFamily="34" charset="0"/>
              </a:defRPr>
            </a:lvl1pPr>
            <a:lvl2pPr marL="685783" lvl="1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2971" lvl="2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160" lvl="3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349" lvl="4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537" lvl="5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lvl="6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lvl="7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lvl="8" indent="-228594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US" sz="3100" b="1" dirty="0">
                <a:solidFill>
                  <a:schemeClr val="dk1"/>
                </a:solidFill>
                <a:latin typeface="Arial" panose="020B0604020202020204" pitchFamily="34" charset="0"/>
              </a:rPr>
              <a:t>Precipitation Outputs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8F7127-396B-4181-7F37-DEC65D8375CD}"/>
              </a:ext>
            </a:extLst>
          </p:cNvPr>
          <p:cNvSpPr/>
          <p:nvPr/>
        </p:nvSpPr>
        <p:spPr>
          <a:xfrm>
            <a:off x="407367" y="1268760"/>
            <a:ext cx="11341012" cy="707886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Preservation of CORDEX-Core projected precipitation changes across distribution of precipitation values with high-resolution spatial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24123-87D1-860E-B694-46891DAE3B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8" t="8468" r="12278" b="6483"/>
          <a:stretch/>
        </p:blipFill>
        <p:spPr>
          <a:xfrm>
            <a:off x="47328" y="2924944"/>
            <a:ext cx="3646875" cy="3246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74FB2-722B-C5ED-DFF6-8697944A94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96" t="9051" r="13146" b="6951"/>
          <a:stretch/>
        </p:blipFill>
        <p:spPr>
          <a:xfrm>
            <a:off x="3634082" y="2943099"/>
            <a:ext cx="3570732" cy="3246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09F88-7096-C809-196A-511803F5E1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96" t="8000" r="14091" b="6951"/>
          <a:stretch/>
        </p:blipFill>
        <p:spPr>
          <a:xfrm>
            <a:off x="7824192" y="2879224"/>
            <a:ext cx="3535680" cy="32918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8F06D5-B4CC-4128-94B8-FCA2D4C4C9E1}"/>
              </a:ext>
            </a:extLst>
          </p:cNvPr>
          <p:cNvSpPr txBox="1"/>
          <p:nvPr/>
        </p:nvSpPr>
        <p:spPr>
          <a:xfrm>
            <a:off x="7968208" y="2132856"/>
            <a:ext cx="355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MPI-ESM-LR REMO2015 Change in </a:t>
            </a:r>
          </a:p>
          <a:p>
            <a:pPr algn="ctr"/>
            <a:r>
              <a:rPr lang="en-US" sz="1600" dirty="0"/>
              <a:t>Total Annual Precipitation Between Baseline and Mid-Century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CBDE82A-0FCE-13BF-B70D-B62845443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9"/>
    </mc:Choice>
    <mc:Fallback xmlns="">
      <p:transition spd="slow" advTm="5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WWF Master PPT Template">
  <a:themeElements>
    <a:clrScheme name="W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D200"/>
      </a:accent1>
      <a:accent2>
        <a:srgbClr val="F07D00"/>
      </a:accent2>
      <a:accent3>
        <a:srgbClr val="009191"/>
      </a:accent3>
      <a:accent4>
        <a:srgbClr val="9A0064"/>
      </a:accent4>
      <a:accent5>
        <a:srgbClr val="7B8327"/>
      </a:accent5>
      <a:accent6>
        <a:srgbClr val="552F2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12292" b="-12292"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552_WWF_PowerPoint_Template_with_content_ENHANCED_1a" id="{4EDCFE22-91EA-4B46-8062-DED316EA1CC7}" vid="{5986CFCF-641A-2546-A32E-35FDF423A17D}"/>
    </a:ext>
  </a:extLst>
</a:theme>
</file>

<file path=ppt/theme/theme2.xml><?xml version="1.0" encoding="utf-8"?>
<a:theme xmlns:a="http://schemas.openxmlformats.org/drawingml/2006/main" name="2_WWF Master PPT Boilerplate Template">
  <a:themeElements>
    <a:clrScheme name="WWF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D200"/>
      </a:accent1>
      <a:accent2>
        <a:srgbClr val="F07D00"/>
      </a:accent2>
      <a:accent3>
        <a:srgbClr val="009191"/>
      </a:accent3>
      <a:accent4>
        <a:srgbClr val="9A0064"/>
      </a:accent4>
      <a:accent5>
        <a:srgbClr val="7B8327"/>
      </a:accent5>
      <a:accent6>
        <a:srgbClr val="552F2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12292" b="-12292"/>
          </a:stretch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552_WWF_PowerPoint_Template_with_content_ENHANCED_1a" id="{4EDCFE22-91EA-4B46-8062-DED316EA1CC7}" vid="{69297C83-58FC-0545-B6EB-9207F7F8BDD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DFA37EDACF3F44AE62CFBBBDECE51E" ma:contentTypeVersion="12" ma:contentTypeDescription="Create a new document." ma:contentTypeScope="" ma:versionID="ac3a9dcd3283c139ae03a34ac7e3d7dc">
  <xsd:schema xmlns:xsd="http://www.w3.org/2001/XMLSchema" xmlns:xs="http://www.w3.org/2001/XMLSchema" xmlns:p="http://schemas.microsoft.com/office/2006/metadata/properties" xmlns:ns1="http://schemas.microsoft.com/sharepoint/v3" xmlns:ns3="56d2807c-5298-48dc-bc30-424047192b8d" targetNamespace="http://schemas.microsoft.com/office/2006/metadata/properties" ma:root="true" ma:fieldsID="27786546c77ff380d38692c840349613" ns1:_="" ns3:_="">
    <xsd:import namespace="http://schemas.microsoft.com/sharepoint/v3"/>
    <xsd:import namespace="56d2807c-5298-48dc-bc30-424047192b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2807c-5298-48dc-bc30-424047192b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8D926F-1362-4F68-B2F9-B3F79B986EEE}">
  <ds:schemaRefs>
    <ds:schemaRef ds:uri="56d2807c-5298-48dc-bc30-424047192b8d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415226-0BAA-4332-B617-B4EB502F5A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237C00-3AB0-49BF-978C-405EAF6C2B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6d2807c-5298-48dc-bc30-424047192b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WWF_ENHANCED_PowerPoint_Template_WWF_Font</Template>
  <TotalTime>27604</TotalTime>
  <Words>1061</Words>
  <Application>Microsoft Macintosh PowerPoint</Application>
  <PresentationFormat>Widescreen</PresentationFormat>
  <Paragraphs>141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Open Sans</vt:lpstr>
      <vt:lpstr>WWF</vt:lpstr>
      <vt:lpstr>WWF Master PPT Template</vt:lpstr>
      <vt:lpstr>2_WWF Master PPT Boilerplate Template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conference</dc:title>
  <dc:creator>Del Rosario Calderon, Maria</dc:creator>
  <cp:lastModifiedBy>Jeevani M De Mel</cp:lastModifiedBy>
  <cp:revision>335</cp:revision>
  <cp:lastPrinted>2019-11-12T17:37:29Z</cp:lastPrinted>
  <dcterms:created xsi:type="dcterms:W3CDTF">2020-07-20T17:37:47Z</dcterms:created>
  <dcterms:modified xsi:type="dcterms:W3CDTF">2022-06-22T21:17:53Z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0x010100D1DFA37EDACF3F44AE62CFBBBDECE51E</vt:lpwstr>
  </property>
</Properties>
</file>