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7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77" r:id="rId11"/>
    <p:sldId id="267" r:id="rId12"/>
    <p:sldId id="278" r:id="rId13"/>
    <p:sldId id="270" r:id="rId14"/>
    <p:sldId id="279" r:id="rId15"/>
    <p:sldId id="280" r:id="rId16"/>
    <p:sldId id="275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3"/>
    <p:restoredTop sz="81497"/>
  </p:normalViewPr>
  <p:slideViewPr>
    <p:cSldViewPr snapToGrid="0">
      <p:cViewPr varScale="1">
        <p:scale>
          <a:sx n="138" d="100"/>
          <a:sy n="138" d="100"/>
        </p:scale>
        <p:origin x="131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53b9f4f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53b9f4f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26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53b9f4f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53b9f4f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53b9f4f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53b9f4f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2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38c3068a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38c3068a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53b9f4f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53b9f4f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861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53b9f4f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53b9f4f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800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38c3068a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38c3068a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66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1c181d42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1c181d42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4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1c181d42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1c181d42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d53b9f4f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d53b9f4f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385bfeac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385bfeac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d53b9f4f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d53b9f4f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c181d42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c181d425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385bfeac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385bfeac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c181d425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c181d425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46078"/>
            <a:ext cx="8520600" cy="10668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dirty="0"/>
              <a:t>Climatic Hazards</a:t>
            </a:r>
            <a:endParaRPr sz="5600" dirty="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85" y="3857282"/>
            <a:ext cx="2940302" cy="104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7845" y="4168326"/>
            <a:ext cx="4684348" cy="73719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752936" y="2675906"/>
            <a:ext cx="7725900" cy="123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2"/>
              <a:buFont typeface="Arial"/>
              <a:buNone/>
            </a:pPr>
            <a:r>
              <a:rPr lang="en-US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Presented by: </a:t>
            </a:r>
            <a:r>
              <a:rPr lang="en-US" b="1" dirty="0">
                <a:solidFill>
                  <a:schemeClr val="dk1"/>
                </a:solidFill>
              </a:rPr>
              <a:t>Alex Ruane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2"/>
              <a:buFont typeface="Arial"/>
              <a:buNone/>
            </a:pPr>
            <a:r>
              <a:rPr lang="en-US" b="1" dirty="0" err="1">
                <a:solidFill>
                  <a:schemeClr val="dk1"/>
                </a:solidFill>
              </a:rPr>
              <a:t>Manishka</a:t>
            </a:r>
            <a:r>
              <a:rPr lang="en-US" b="1" dirty="0">
                <a:solidFill>
                  <a:schemeClr val="dk1"/>
                </a:solidFill>
              </a:rPr>
              <a:t> De Mel, </a:t>
            </a:r>
            <a:r>
              <a:rPr lang="en-US" b="1" dirty="0" err="1">
                <a:solidFill>
                  <a:schemeClr val="dk1"/>
                </a:solidFill>
              </a:rPr>
              <a:t>Meridel</a:t>
            </a:r>
            <a:r>
              <a:rPr lang="en-US" b="1" dirty="0">
                <a:solidFill>
                  <a:schemeClr val="dk1"/>
                </a:solidFill>
              </a:rPr>
              <a:t> Phillips and Jennifer Evans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2"/>
              <a:buFont typeface="Arial"/>
              <a:buNone/>
            </a:pPr>
            <a:r>
              <a:rPr lang="en-US" dirty="0">
                <a:solidFill>
                  <a:schemeClr val="accent1"/>
                </a:solidFill>
              </a:rPr>
              <a:t>NASA GISS and Columbia University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2"/>
              <a:buFont typeface="Arial"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2"/>
              <a:buFont typeface="Arial"/>
              <a:buNone/>
            </a:pPr>
            <a:r>
              <a:rPr lang="en-US">
                <a:solidFill>
                  <a:srgbClr val="00B050"/>
                </a:solidFill>
              </a:rPr>
              <a:t>June </a:t>
            </a:r>
            <a:r>
              <a:rPr lang="en-US" dirty="0">
                <a:solidFill>
                  <a:srgbClr val="00B050"/>
                </a:solidFill>
              </a:rPr>
              <a:t>2022</a:t>
            </a:r>
          </a:p>
        </p:txBody>
      </p:sp>
      <p:sp>
        <p:nvSpPr>
          <p:cNvPr id="9" name="Google Shape;126;p24">
            <a:extLst>
              <a:ext uri="{FF2B5EF4-FFF2-40B4-BE49-F238E27FC236}">
                <a16:creationId xmlns:a16="http://schemas.microsoft.com/office/drawing/2014/main" id="{3E392D75-8D4E-8E7E-32AD-F3CF4369BA96}"/>
              </a:ext>
            </a:extLst>
          </p:cNvPr>
          <p:cNvSpPr txBox="1"/>
          <p:nvPr/>
        </p:nvSpPr>
        <p:spPr>
          <a:xfrm>
            <a:off x="605646" y="1686958"/>
            <a:ext cx="7932708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Project on</a:t>
            </a:r>
            <a:endParaRPr sz="1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Climate Projections for the Panj-Amu River Basin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solidFill>
                <a:srgbClr val="59595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06E4C2-8762-46AE-BB1B-5C248EE09C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0CD7DB-9D05-4931-8632-6A48D5936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8"/>
    </mc:Choice>
    <mc:Fallback xmlns="">
      <p:transition spd="slow" advTm="4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34;p23">
            <a:extLst>
              <a:ext uri="{FF2B5EF4-FFF2-40B4-BE49-F238E27FC236}">
                <a16:creationId xmlns:a16="http://schemas.microsoft.com/office/drawing/2014/main" id="{BDF05741-ABE8-4FC0-9075-6E0C1A99EDA5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55" y="3096687"/>
            <a:ext cx="2842500" cy="222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;p22">
            <a:extLst>
              <a:ext uri="{FF2B5EF4-FFF2-40B4-BE49-F238E27FC236}">
                <a16:creationId xmlns:a16="http://schemas.microsoft.com/office/drawing/2014/main" id="{97ECB605-D257-408C-9C18-9526B963355B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086" y="3105467"/>
            <a:ext cx="2954849" cy="219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5;p22">
            <a:extLst>
              <a:ext uri="{FF2B5EF4-FFF2-40B4-BE49-F238E27FC236}">
                <a16:creationId xmlns:a16="http://schemas.microsoft.com/office/drawing/2014/main" id="{320BAAC2-9C3D-4567-91AB-415E0E0DCC8B}"/>
              </a:ext>
            </a:extLst>
          </p:cNvPr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89" y="3056069"/>
            <a:ext cx="3006177" cy="2269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166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Extreme Precipitation – 20 mm/day</a:t>
            </a:r>
            <a:endParaRPr sz="2220" b="1" dirty="0"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214050" y="810800"/>
            <a:ext cx="8790900" cy="14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200" b="1" dirty="0">
                <a:solidFill>
                  <a:schemeClr val="dk1"/>
                </a:solidFill>
              </a:rPr>
              <a:t>20mm/day precipitation events are seen especially in the center </a:t>
            </a:r>
            <a:r>
              <a:rPr lang="en-US" sz="1200" dirty="0">
                <a:solidFill>
                  <a:schemeClr val="dk1"/>
                </a:solidFill>
              </a:rPr>
              <a:t>of the </a:t>
            </a:r>
            <a:r>
              <a:rPr lang="en-US" sz="1200" dirty="0" err="1">
                <a:solidFill>
                  <a:schemeClr val="dk1"/>
                </a:solidFill>
              </a:rPr>
              <a:t>Panj</a:t>
            </a:r>
            <a:r>
              <a:rPr lang="en-US" sz="1200" dirty="0">
                <a:solidFill>
                  <a:schemeClr val="dk1"/>
                </a:solidFill>
              </a:rPr>
              <a:t>-Amu River Basin and the largest number, </a:t>
            </a:r>
            <a:r>
              <a:rPr lang="en-US" sz="1200" b="1" dirty="0">
                <a:solidFill>
                  <a:schemeClr val="dk1"/>
                </a:solidFill>
              </a:rPr>
              <a:t>nearly 30 days per year, is seen in the mountains just south of Tajikistan.</a:t>
            </a:r>
            <a:endParaRPr lang="en-US" sz="1200" dirty="0">
              <a:solidFill>
                <a:schemeClr val="dk1"/>
              </a:solidFill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The frequency of 20 mm/day events per year </a:t>
            </a:r>
            <a:r>
              <a:rPr lang="en-US" sz="1200" b="1" dirty="0">
                <a:solidFill>
                  <a:schemeClr val="dk1"/>
                </a:solidFill>
              </a:rPr>
              <a:t>increases slightly by the RCP8.5 mid-century scenario</a:t>
            </a:r>
            <a:r>
              <a:rPr lang="en-US" sz="1200" dirty="0">
                <a:solidFill>
                  <a:schemeClr val="dk1"/>
                </a:solidFill>
              </a:rPr>
              <a:t>, only by 1-3 days per year in most areas, with the potential for a decrease by ~1 day per year in the mid-southern central region.</a:t>
            </a:r>
            <a:endParaRPr lang="en-US" sz="1200" b="1" dirty="0">
              <a:solidFill>
                <a:schemeClr val="dk1"/>
              </a:solidFill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200" b="1" dirty="0">
                <a:solidFill>
                  <a:schemeClr val="dk1"/>
                </a:solidFill>
              </a:rPr>
              <a:t>Small increases for these heavy precipitation events in mountainous terrain </a:t>
            </a:r>
            <a:r>
              <a:rPr lang="en-US" sz="1200" dirty="0">
                <a:solidFill>
                  <a:schemeClr val="dk1"/>
                </a:solidFill>
              </a:rPr>
              <a:t>can </a:t>
            </a:r>
            <a:r>
              <a:rPr lang="en-US" sz="1200" b="1" dirty="0">
                <a:solidFill>
                  <a:schemeClr val="dk1"/>
                </a:solidFill>
              </a:rPr>
              <a:t>still indicate an increased risk</a:t>
            </a:r>
            <a:r>
              <a:rPr lang="en-US" sz="1200" dirty="0">
                <a:solidFill>
                  <a:schemeClr val="dk1"/>
                </a:solidFill>
              </a:rPr>
              <a:t> of rainfall-induced hazards, such as mudflows, erosion, flash floods, and landslides.</a:t>
            </a: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A </a:t>
            </a:r>
            <a:r>
              <a:rPr lang="en-US" sz="1200" b="1" dirty="0">
                <a:solidFill>
                  <a:schemeClr val="dk1"/>
                </a:solidFill>
              </a:rPr>
              <a:t>slight expansion in the areas with more than 5 days is seen </a:t>
            </a:r>
            <a:r>
              <a:rPr lang="en-US" sz="1200" dirty="0">
                <a:solidFill>
                  <a:schemeClr val="dk1"/>
                </a:solidFill>
              </a:rPr>
              <a:t>over the 21</a:t>
            </a:r>
            <a:r>
              <a:rPr lang="en-US" sz="1200" baseline="30000" dirty="0">
                <a:solidFill>
                  <a:schemeClr val="dk1"/>
                </a:solidFill>
              </a:rPr>
              <a:t>st</a:t>
            </a:r>
            <a:r>
              <a:rPr lang="en-US" sz="1200" dirty="0">
                <a:solidFill>
                  <a:schemeClr val="dk1"/>
                </a:solidFill>
              </a:rPr>
              <a:t> Century under this high emissions scenario, and largely in the same regions that also see higher counts in the baseline.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478070" y="2839520"/>
            <a:ext cx="1953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1980-2009 Ensemble Mean</a:t>
            </a:r>
            <a:endParaRPr sz="1100" b="1" dirty="0"/>
          </a:p>
        </p:txBody>
      </p:sp>
      <p:sp>
        <p:nvSpPr>
          <p:cNvPr id="145" name="Google Shape;145;p24"/>
          <p:cNvSpPr txBox="1"/>
          <p:nvPr/>
        </p:nvSpPr>
        <p:spPr>
          <a:xfrm>
            <a:off x="3348225" y="2839520"/>
            <a:ext cx="284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RCPs 8.5 2050s Change in Frequency</a:t>
            </a:r>
            <a:endParaRPr sz="1100" b="1"/>
          </a:p>
        </p:txBody>
      </p:sp>
      <p:sp>
        <p:nvSpPr>
          <p:cNvPr id="9" name="Google Shape;153;p25">
            <a:extLst>
              <a:ext uri="{FF2B5EF4-FFF2-40B4-BE49-F238E27FC236}">
                <a16:creationId xmlns:a16="http://schemas.microsoft.com/office/drawing/2014/main" id="{66ABD3F6-F749-407B-A936-8F5FACF29D3E}"/>
              </a:ext>
            </a:extLst>
          </p:cNvPr>
          <p:cNvSpPr txBox="1"/>
          <p:nvPr/>
        </p:nvSpPr>
        <p:spPr>
          <a:xfrm>
            <a:off x="6457852" y="2711518"/>
            <a:ext cx="22595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First decade when 5 days/Year with Precipitation &gt; 20mm</a:t>
            </a:r>
            <a:endParaRPr sz="1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4B261D-6DD1-44C2-880D-BE02901233F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33930" y="467090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46F776-2552-4EDE-8D21-E922460C5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25"/>
    </mc:Choice>
    <mc:Fallback xmlns="">
      <p:transition spd="slow" advTm="8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166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Extreme Precipitation – 30 mm/day</a:t>
            </a:r>
            <a:endParaRPr sz="2220" b="1" dirty="0"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214050" y="810800"/>
            <a:ext cx="8790900" cy="14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200" b="1" dirty="0">
                <a:solidFill>
                  <a:schemeClr val="dk1"/>
                </a:solidFill>
              </a:rPr>
              <a:t>Much of the Panj-Amu River Basin does not see any change in 30 mm events.  </a:t>
            </a:r>
            <a:r>
              <a:rPr lang="en" sz="1200" dirty="0">
                <a:solidFill>
                  <a:schemeClr val="dk1"/>
                </a:solidFill>
              </a:rPr>
              <a:t>A higher number of these events (~10/year) is seen in the north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In the northern, eastern, and southeastern regions the </a:t>
            </a:r>
            <a:r>
              <a:rPr lang="en-US" sz="1200" b="1" dirty="0">
                <a:solidFill>
                  <a:schemeClr val="dk1"/>
                </a:solidFill>
              </a:rPr>
              <a:t>ensemble mean number of 30 mm daily precipitation events per year increases slightly</a:t>
            </a:r>
            <a:r>
              <a:rPr lang="en-US" sz="1200" dirty="0">
                <a:solidFill>
                  <a:schemeClr val="dk1"/>
                </a:solidFill>
              </a:rPr>
              <a:t> by the RCP8.5 mid-century scenario, but only by 1-3 days per year in most areas. </a:t>
            </a:r>
            <a:endParaRPr lang="en-US" sz="12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Only a few areas newly surpass 5 days/year of 30 mm events by the 2050s and 2080s in the central northern area of the river basin and to a very small extent in the south.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2" y="2833233"/>
            <a:ext cx="3039123" cy="229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963" y="2840917"/>
            <a:ext cx="3039123" cy="229160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478070" y="2609000"/>
            <a:ext cx="1953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1980-2009 Ensemble Mean</a:t>
            </a:r>
            <a:endParaRPr sz="1100" b="1" dirty="0"/>
          </a:p>
        </p:txBody>
      </p:sp>
      <p:sp>
        <p:nvSpPr>
          <p:cNvPr id="145" name="Google Shape;145;p24"/>
          <p:cNvSpPr txBox="1"/>
          <p:nvPr/>
        </p:nvSpPr>
        <p:spPr>
          <a:xfrm>
            <a:off x="3348225" y="2609000"/>
            <a:ext cx="284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RCPs 8.5 2050s Change in Frequency</a:t>
            </a:r>
            <a:endParaRPr sz="1100" b="1"/>
          </a:p>
        </p:txBody>
      </p:sp>
      <p:pic>
        <p:nvPicPr>
          <p:cNvPr id="8" name="Google Shape;152;p25">
            <a:extLst>
              <a:ext uri="{FF2B5EF4-FFF2-40B4-BE49-F238E27FC236}">
                <a16:creationId xmlns:a16="http://schemas.microsoft.com/office/drawing/2014/main" id="{DF4CD9FC-6C05-4B7D-9637-9FC09747B03F}"/>
              </a:ext>
            </a:extLst>
          </p:cNvPr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727" y="2888500"/>
            <a:ext cx="2981065" cy="2254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3;p25">
            <a:extLst>
              <a:ext uri="{FF2B5EF4-FFF2-40B4-BE49-F238E27FC236}">
                <a16:creationId xmlns:a16="http://schemas.microsoft.com/office/drawing/2014/main" id="{66ABD3F6-F749-407B-A936-8F5FACF29D3E}"/>
              </a:ext>
            </a:extLst>
          </p:cNvPr>
          <p:cNvSpPr txBox="1"/>
          <p:nvPr/>
        </p:nvSpPr>
        <p:spPr>
          <a:xfrm>
            <a:off x="6457852" y="2480998"/>
            <a:ext cx="22595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First decade when 5 days/Year with Precipitation &gt; 30mm</a:t>
            </a:r>
            <a:endParaRPr sz="1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1DC6A-51F5-4412-B16D-1F3577526F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C860A4-4740-4279-BA7A-262A1D39A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8"/>
    </mc:Choice>
    <mc:Fallback xmlns="">
      <p:transition spd="slow" advTm="1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62;p26">
            <a:extLst>
              <a:ext uri="{FF2B5EF4-FFF2-40B4-BE49-F238E27FC236}">
                <a16:creationId xmlns:a16="http://schemas.microsoft.com/office/drawing/2014/main" id="{3F59C4F5-5254-4F88-B892-01308CBA3946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930" y="2888501"/>
            <a:ext cx="2964764" cy="229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1;p26">
            <a:extLst>
              <a:ext uri="{FF2B5EF4-FFF2-40B4-BE49-F238E27FC236}">
                <a16:creationId xmlns:a16="http://schemas.microsoft.com/office/drawing/2014/main" id="{AF07100E-CF62-4DA5-915B-1B8F9D974AA5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279" y="2896099"/>
            <a:ext cx="3050726" cy="229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0;p26">
            <a:extLst>
              <a:ext uri="{FF2B5EF4-FFF2-40B4-BE49-F238E27FC236}">
                <a16:creationId xmlns:a16="http://schemas.microsoft.com/office/drawing/2014/main" id="{A0407F7F-247C-4794-8B3A-C3A555FAA916}"/>
              </a:ext>
            </a:extLst>
          </p:cNvPr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79" y="2888501"/>
            <a:ext cx="2962300" cy="226600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166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Extreme Precipitation – 50 mm/day</a:t>
            </a:r>
            <a:endParaRPr sz="2220" b="1" dirty="0"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214050" y="810800"/>
            <a:ext cx="8790900" cy="14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200" b="1" dirty="0">
                <a:solidFill>
                  <a:schemeClr val="dk1"/>
                </a:solidFill>
              </a:rPr>
              <a:t>Very few grid cells with these events are seen</a:t>
            </a:r>
            <a:r>
              <a:rPr lang="en-US" sz="1200" dirty="0">
                <a:solidFill>
                  <a:schemeClr val="dk1"/>
                </a:solidFill>
              </a:rPr>
              <a:t> and these are concentrated in the central north region of the P-ARB, with a few scattered grid cells in the south.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US" sz="8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Many of the areas with any daily 50 mm rainfall events see an </a:t>
            </a:r>
            <a:r>
              <a:rPr lang="en-US" sz="1200" b="1" dirty="0">
                <a:solidFill>
                  <a:schemeClr val="dk1"/>
                </a:solidFill>
              </a:rPr>
              <a:t>increase in frequency by ~1 day </a:t>
            </a:r>
            <a:r>
              <a:rPr lang="en-US" sz="1200" dirty="0">
                <a:solidFill>
                  <a:schemeClr val="dk1"/>
                </a:solidFill>
              </a:rPr>
              <a:t>per year under RCP8.5 by mid-century. 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endParaRPr lang="en-US" sz="8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For the ensemble mean across GCM-RCMs, there are </a:t>
            </a:r>
            <a:r>
              <a:rPr lang="en-US" sz="1200" b="1" dirty="0">
                <a:solidFill>
                  <a:schemeClr val="dk1"/>
                </a:solidFill>
              </a:rPr>
              <a:t>no areas in the river basin region that exceed 5 days per year of 50 mm precipitation </a:t>
            </a:r>
            <a:r>
              <a:rPr lang="en-US" sz="1200" dirty="0">
                <a:solidFill>
                  <a:schemeClr val="dk1"/>
                </a:solidFill>
              </a:rPr>
              <a:t>events at any point in the RCP8.5 projections.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478070" y="2609000"/>
            <a:ext cx="1953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1980-2009 Ensemble Mean</a:t>
            </a:r>
            <a:endParaRPr sz="1100" b="1" dirty="0"/>
          </a:p>
        </p:txBody>
      </p:sp>
      <p:sp>
        <p:nvSpPr>
          <p:cNvPr id="145" name="Google Shape;145;p24"/>
          <p:cNvSpPr txBox="1"/>
          <p:nvPr/>
        </p:nvSpPr>
        <p:spPr>
          <a:xfrm>
            <a:off x="3348225" y="2609000"/>
            <a:ext cx="284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RCPs 8.5 2050s Change in Frequency</a:t>
            </a:r>
            <a:endParaRPr sz="1100" b="1"/>
          </a:p>
        </p:txBody>
      </p:sp>
      <p:sp>
        <p:nvSpPr>
          <p:cNvPr id="9" name="Google Shape;153;p25">
            <a:extLst>
              <a:ext uri="{FF2B5EF4-FFF2-40B4-BE49-F238E27FC236}">
                <a16:creationId xmlns:a16="http://schemas.microsoft.com/office/drawing/2014/main" id="{66ABD3F6-F749-407B-A936-8F5FACF29D3E}"/>
              </a:ext>
            </a:extLst>
          </p:cNvPr>
          <p:cNvSpPr txBox="1"/>
          <p:nvPr/>
        </p:nvSpPr>
        <p:spPr>
          <a:xfrm>
            <a:off x="6457852" y="2480998"/>
            <a:ext cx="22595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/>
              <a:t>First decade when 5 days/Year with Precipitation &gt; 50mm</a:t>
            </a:r>
            <a:endParaRPr sz="1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DE78A-3DBE-4AA7-B366-527447149A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D4932C-1294-401E-BC87-7113F466B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0"/>
    </mc:Choice>
    <mc:Fallback xmlns="">
      <p:transition spd="slow" advTm="3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166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/>
              <a:t>Soil Moisture Drought</a:t>
            </a:r>
            <a:endParaRPr sz="2220" b="1"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311700" y="911575"/>
            <a:ext cx="8131800" cy="4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</a:rPr>
              <a:t>Definition: </a:t>
            </a:r>
            <a:r>
              <a:rPr lang="en" sz="1400" dirty="0">
                <a:solidFill>
                  <a:schemeClr val="dk1"/>
                </a:solidFill>
              </a:rPr>
              <a:t>The soil moisture “1-in-10 year” event is defined for each month in the 30-year baseline as the third-lowest soil moisture value for that month; this value is referred to as the “soil moisture drought” for that month.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</a:rPr>
              <a:t>Why Soil Moisture Drought matters:</a:t>
            </a:r>
            <a:endParaRPr sz="1400" b="1" dirty="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A decline in soil moisture and increased episodic droughts are strongly connected to r</a:t>
            </a:r>
            <a:r>
              <a:rPr lang="en" sz="1400" b="1" dirty="0">
                <a:solidFill>
                  <a:srgbClr val="000000"/>
                </a:solidFill>
              </a:rPr>
              <a:t>educed available water resources </a:t>
            </a:r>
            <a:r>
              <a:rPr lang="en" sz="1400" dirty="0">
                <a:solidFill>
                  <a:srgbClr val="000000"/>
                </a:solidFill>
              </a:rPr>
              <a:t>and water stress for crops, rangelands and natural ecosystems. 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 dirty="0">
                <a:solidFill>
                  <a:srgbClr val="000000"/>
                </a:solidFill>
              </a:rPr>
              <a:t>Droughts can </a:t>
            </a:r>
            <a:r>
              <a:rPr lang="en" sz="1400" b="1" dirty="0">
                <a:solidFill>
                  <a:srgbClr val="000000"/>
                </a:solidFill>
              </a:rPr>
              <a:t>drive acute food security and livelihood impacts.</a:t>
            </a:r>
            <a:endParaRPr sz="14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</a:rPr>
              <a:t>Method</a:t>
            </a:r>
            <a:endParaRPr sz="1400" b="1" dirty="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 dirty="0">
                <a:solidFill>
                  <a:schemeClr val="dk1"/>
                </a:solidFill>
              </a:rPr>
              <a:t>Soil moisture drought</a:t>
            </a:r>
            <a:r>
              <a:rPr lang="en" sz="1400" dirty="0">
                <a:solidFill>
                  <a:schemeClr val="dk1"/>
                </a:solidFill>
              </a:rPr>
              <a:t> showing the “1-in-10-year” (10</a:t>
            </a:r>
            <a:r>
              <a:rPr lang="en" sz="1400" baseline="30000" dirty="0">
                <a:solidFill>
                  <a:schemeClr val="dk1"/>
                </a:solidFill>
              </a:rPr>
              <a:t>th</a:t>
            </a:r>
            <a:r>
              <a:rPr lang="en" sz="1400" dirty="0">
                <a:solidFill>
                  <a:schemeClr val="dk1"/>
                </a:solidFill>
              </a:rPr>
              <a:t> percentile) dry soil moisture event. Soil moisture drought metrics are presented for two months: </a:t>
            </a:r>
            <a:endParaRPr sz="1400" dirty="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dirty="0">
                <a:solidFill>
                  <a:schemeClr val="dk1"/>
                </a:solidFill>
              </a:rPr>
              <a:t>February, as the month before the peak precipitation month</a:t>
            </a:r>
            <a:endParaRPr dirty="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dirty="0">
                <a:solidFill>
                  <a:schemeClr val="dk1"/>
                </a:solidFill>
              </a:rPr>
              <a:t>October, as a month after the dry summer season representing more extreme water limitations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8EBAA2-D360-4C21-846A-74157D77BE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BD37EC-2589-4FF5-A121-1D95B0F7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28"/>
    </mc:Choice>
    <mc:Fallback xmlns="">
      <p:transition spd="slow" advTm="9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88;p29">
            <a:extLst>
              <a:ext uri="{FF2B5EF4-FFF2-40B4-BE49-F238E27FC236}">
                <a16:creationId xmlns:a16="http://schemas.microsoft.com/office/drawing/2014/main" id="{1271F5A0-268D-4EAB-A159-12C40DFC3273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930" y="2967314"/>
            <a:ext cx="2914557" cy="229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9;p28">
            <a:extLst>
              <a:ext uri="{FF2B5EF4-FFF2-40B4-BE49-F238E27FC236}">
                <a16:creationId xmlns:a16="http://schemas.microsoft.com/office/drawing/2014/main" id="{2F3C3105-9267-4217-A50D-DECCDB254392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963" y="2995991"/>
            <a:ext cx="3043589" cy="225083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166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Soil Moisture Drought – February 1-in-10 Year Event</a:t>
            </a:r>
            <a:endParaRPr sz="2220" b="1" dirty="0"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214050" y="810800"/>
            <a:ext cx="8790900" cy="14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93688" lvl="0" indent="-293688">
              <a:lnSpc>
                <a:spcPct val="134000"/>
              </a:lnSpc>
              <a:buClr>
                <a:schemeClr val="dk1"/>
              </a:buClr>
              <a:buSzPct val="100000"/>
            </a:pPr>
            <a:r>
              <a:rPr lang="en-US" sz="1200" b="1" dirty="0">
                <a:solidFill>
                  <a:schemeClr val="dk1"/>
                </a:solidFill>
              </a:rPr>
              <a:t>The frequency of rare drought events will increase </a:t>
            </a:r>
            <a:r>
              <a:rPr lang="en-US" sz="1200" dirty="0">
                <a:solidFill>
                  <a:schemeClr val="dk1"/>
                </a:solidFill>
              </a:rPr>
              <a:t>over much of the </a:t>
            </a:r>
            <a:r>
              <a:rPr lang="en-US" sz="1200" dirty="0" err="1">
                <a:solidFill>
                  <a:schemeClr val="dk1"/>
                </a:solidFill>
              </a:rPr>
              <a:t>Panj</a:t>
            </a:r>
            <a:r>
              <a:rPr lang="en-US" sz="1200" dirty="0">
                <a:solidFill>
                  <a:schemeClr val="dk1"/>
                </a:solidFill>
              </a:rPr>
              <a:t>-Amu River Basin. Most increases around edges of domain.</a:t>
            </a:r>
          </a:p>
          <a:p>
            <a:pPr marL="293688" indent="-293688">
              <a:lnSpc>
                <a:spcPct val="134000"/>
              </a:lnSpc>
              <a:buClr>
                <a:schemeClr val="dk1"/>
              </a:buClr>
              <a:buSzPct val="100000"/>
            </a:pPr>
            <a:r>
              <a:rPr lang="en-US" sz="1200" dirty="0">
                <a:solidFill>
                  <a:schemeClr val="dk1"/>
                </a:solidFill>
              </a:rPr>
              <a:t>Early spring (February) drought events </a:t>
            </a:r>
            <a:r>
              <a:rPr lang="en-US" sz="1200" b="1" dirty="0">
                <a:solidFill>
                  <a:schemeClr val="dk1"/>
                </a:solidFill>
              </a:rPr>
              <a:t>will become 2-3 times more frequent </a:t>
            </a:r>
            <a:r>
              <a:rPr lang="en-US" sz="1200" dirty="0">
                <a:solidFill>
                  <a:schemeClr val="dk1"/>
                </a:solidFill>
              </a:rPr>
              <a:t>in the southwest and northeast regions.</a:t>
            </a:r>
          </a:p>
          <a:p>
            <a:pPr marL="293688" indent="-293688">
              <a:lnSpc>
                <a:spcPct val="134000"/>
              </a:lnSpc>
              <a:buClr>
                <a:schemeClr val="dk1"/>
              </a:buClr>
              <a:buSzPct val="100000"/>
            </a:pPr>
            <a:r>
              <a:rPr lang="en-US" sz="1200" b="1" dirty="0">
                <a:solidFill>
                  <a:schemeClr val="dk1"/>
                </a:solidFill>
              </a:rPr>
              <a:t>Broadly wetter patterns</a:t>
            </a:r>
            <a:r>
              <a:rPr lang="en-US" sz="1200" dirty="0">
                <a:solidFill>
                  <a:schemeClr val="dk1"/>
                </a:solidFill>
              </a:rPr>
              <a:t> throughout the center of the </a:t>
            </a:r>
            <a:r>
              <a:rPr lang="en-US" sz="1200" dirty="0" err="1">
                <a:solidFill>
                  <a:schemeClr val="dk1"/>
                </a:solidFill>
              </a:rPr>
              <a:t>Panj</a:t>
            </a:r>
            <a:r>
              <a:rPr lang="en-US" sz="1200" dirty="0">
                <a:solidFill>
                  <a:schemeClr val="dk1"/>
                </a:solidFill>
              </a:rPr>
              <a:t>-Amu River Basin and drier events in the northwest and eastern areas similar to overall precipitation pattern in region.</a:t>
            </a:r>
          </a:p>
          <a:p>
            <a:pPr marL="293688" indent="-293688">
              <a:lnSpc>
                <a:spcPct val="134000"/>
              </a:lnSpc>
              <a:buClr>
                <a:schemeClr val="dk1"/>
              </a:buClr>
              <a:buSzPct val="100000"/>
            </a:pPr>
            <a:r>
              <a:rPr lang="en-US" sz="1200" dirty="0">
                <a:solidFill>
                  <a:schemeClr val="dk1"/>
                </a:solidFill>
              </a:rPr>
              <a:t>Baseline drought event is </a:t>
            </a:r>
            <a:r>
              <a:rPr lang="en-US" sz="1200" b="1" dirty="0">
                <a:solidFill>
                  <a:schemeClr val="dk1"/>
                </a:solidFill>
              </a:rPr>
              <a:t>twice or three times more frequent</a:t>
            </a:r>
            <a:r>
              <a:rPr lang="en-US" sz="1200" dirty="0">
                <a:solidFill>
                  <a:schemeClr val="dk1"/>
                </a:solidFill>
              </a:rPr>
              <a:t> for this future scenario across the southwestern region and mountainous north.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9" name="Google Shape;153;p25">
            <a:extLst>
              <a:ext uri="{FF2B5EF4-FFF2-40B4-BE49-F238E27FC236}">
                <a16:creationId xmlns:a16="http://schemas.microsoft.com/office/drawing/2014/main" id="{66ABD3F6-F749-407B-A936-8F5FACF29D3E}"/>
              </a:ext>
            </a:extLst>
          </p:cNvPr>
          <p:cNvSpPr txBox="1"/>
          <p:nvPr/>
        </p:nvSpPr>
        <p:spPr>
          <a:xfrm>
            <a:off x="6344875" y="2580890"/>
            <a:ext cx="248548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Decade when February Soil Moisture Drought Becomes 3x More Frequent</a:t>
            </a:r>
          </a:p>
        </p:txBody>
      </p:sp>
      <p:pic>
        <p:nvPicPr>
          <p:cNvPr id="13" name="Google Shape;178;p28">
            <a:extLst>
              <a:ext uri="{FF2B5EF4-FFF2-40B4-BE49-F238E27FC236}">
                <a16:creationId xmlns:a16="http://schemas.microsoft.com/office/drawing/2014/main" id="{849C73EF-55AE-4464-A9D0-658DFC30438C}"/>
              </a:ext>
            </a:extLst>
          </p:cNvPr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95991"/>
            <a:ext cx="3043589" cy="22508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44;p24">
            <a:extLst>
              <a:ext uri="{FF2B5EF4-FFF2-40B4-BE49-F238E27FC236}">
                <a16:creationId xmlns:a16="http://schemas.microsoft.com/office/drawing/2014/main" id="{7A504931-F72E-46C1-BADD-883E41E16FD3}"/>
              </a:ext>
            </a:extLst>
          </p:cNvPr>
          <p:cNvSpPr txBox="1"/>
          <p:nvPr/>
        </p:nvSpPr>
        <p:spPr>
          <a:xfrm>
            <a:off x="272942" y="2616684"/>
            <a:ext cx="236385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1980-2009 Ensemble Mean February Drought Soil Moisture</a:t>
            </a:r>
            <a:endParaRPr sz="1100" b="1" dirty="0"/>
          </a:p>
        </p:txBody>
      </p:sp>
      <p:sp>
        <p:nvSpPr>
          <p:cNvPr id="17" name="Google Shape;145;p24">
            <a:extLst>
              <a:ext uri="{FF2B5EF4-FFF2-40B4-BE49-F238E27FC236}">
                <a16:creationId xmlns:a16="http://schemas.microsoft.com/office/drawing/2014/main" id="{CC0D331E-7348-4744-848C-3D6EBC4662D6}"/>
              </a:ext>
            </a:extLst>
          </p:cNvPr>
          <p:cNvSpPr txBox="1"/>
          <p:nvPr/>
        </p:nvSpPr>
        <p:spPr>
          <a:xfrm>
            <a:off x="3279069" y="2593632"/>
            <a:ext cx="28425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RCPs 8.5 2050s Change in </a:t>
            </a:r>
            <a:br>
              <a:rPr lang="en" sz="1100" b="1" dirty="0"/>
            </a:br>
            <a:r>
              <a:rPr lang="en" sz="1100" b="1" dirty="0"/>
              <a:t>February Drought Frequency</a:t>
            </a:r>
            <a:endParaRPr sz="11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BDAE0-10BB-4E4A-BBDC-B378FAC938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9DFB46-AE7B-459A-9876-A8C254F7C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50"/>
    </mc:Choice>
    <mc:Fallback xmlns="">
      <p:transition spd="slow" advTm="11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06;p31">
            <a:extLst>
              <a:ext uri="{FF2B5EF4-FFF2-40B4-BE49-F238E27FC236}">
                <a16:creationId xmlns:a16="http://schemas.microsoft.com/office/drawing/2014/main" id="{BBC568BC-BC95-4655-9251-150CF269E214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339" y="2907120"/>
            <a:ext cx="2914557" cy="218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6;p30">
            <a:extLst>
              <a:ext uri="{FF2B5EF4-FFF2-40B4-BE49-F238E27FC236}">
                <a16:creationId xmlns:a16="http://schemas.microsoft.com/office/drawing/2014/main" id="{A10A27A0-7A65-456D-976F-E6A5AA20DBC8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110" y="2896099"/>
            <a:ext cx="2944323" cy="218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5;p30">
            <a:extLst>
              <a:ext uri="{FF2B5EF4-FFF2-40B4-BE49-F238E27FC236}">
                <a16:creationId xmlns:a16="http://schemas.microsoft.com/office/drawing/2014/main" id="{FC8BEE51-DF45-465D-A77B-077848EC5FF8}"/>
              </a:ext>
            </a:extLst>
          </p:cNvPr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7" y="2907120"/>
            <a:ext cx="2944333" cy="218939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166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Soil Moisture Drought – October 1-in-10 Year Event</a:t>
            </a:r>
            <a:endParaRPr sz="2220" b="1" dirty="0"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214050" y="810800"/>
            <a:ext cx="8790900" cy="14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04800">
              <a:buClr>
                <a:schemeClr val="dk1"/>
              </a:buClr>
              <a:buSzPts val="1200"/>
            </a:pPr>
            <a:r>
              <a:rPr lang="en-US" sz="1200" b="1" dirty="0">
                <a:solidFill>
                  <a:schemeClr val="dk1"/>
                </a:solidFill>
              </a:rPr>
              <a:t>Late autumn (October) drought events will become 3-5 times </a:t>
            </a:r>
            <a:r>
              <a:rPr lang="en-US" sz="1200" dirty="0">
                <a:solidFill>
                  <a:schemeClr val="dk1"/>
                </a:solidFill>
              </a:rPr>
              <a:t>more frequent in the central, west, and southwest regions. More of a focus in center of domain.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b="1" dirty="0">
                <a:solidFill>
                  <a:schemeClr val="dk1"/>
                </a:solidFill>
              </a:rPr>
              <a:t>Large parts of the </a:t>
            </a:r>
            <a:r>
              <a:rPr lang="en-US" sz="1200" b="1" dirty="0" err="1">
                <a:solidFill>
                  <a:schemeClr val="dk1"/>
                </a:solidFill>
              </a:rPr>
              <a:t>Panj</a:t>
            </a:r>
            <a:r>
              <a:rPr lang="en-US" sz="1200" b="1" dirty="0">
                <a:solidFill>
                  <a:schemeClr val="dk1"/>
                </a:solidFill>
              </a:rPr>
              <a:t>-Amu River Basin are two to three times more likely to experience drought</a:t>
            </a:r>
            <a:r>
              <a:rPr lang="en-US" sz="1200" dirty="0">
                <a:solidFill>
                  <a:schemeClr val="dk1"/>
                </a:solidFill>
              </a:rPr>
              <a:t>.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The baseline drought event is </a:t>
            </a:r>
            <a:r>
              <a:rPr lang="en-US" sz="1200" b="1" dirty="0">
                <a:solidFill>
                  <a:schemeClr val="dk1"/>
                </a:solidFill>
              </a:rPr>
              <a:t>four or five times more frequent </a:t>
            </a:r>
            <a:r>
              <a:rPr lang="en-US" sz="1200" dirty="0">
                <a:solidFill>
                  <a:schemeClr val="dk1"/>
                </a:solidFill>
              </a:rPr>
              <a:t>for this future scenario across the central and southwestern regions.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Baseline drought event occurs at about the </a:t>
            </a:r>
            <a:r>
              <a:rPr lang="en-US" sz="1200" b="1" dirty="0">
                <a:solidFill>
                  <a:schemeClr val="dk1"/>
                </a:solidFill>
              </a:rPr>
              <a:t>same frequency </a:t>
            </a:r>
            <a:r>
              <a:rPr lang="en-US" sz="1200" dirty="0">
                <a:solidFill>
                  <a:schemeClr val="dk1"/>
                </a:solidFill>
              </a:rPr>
              <a:t>in the future (roughly once every ten years) in the </a:t>
            </a:r>
            <a:r>
              <a:rPr lang="en-US" sz="1200" b="1" dirty="0">
                <a:solidFill>
                  <a:schemeClr val="dk1"/>
                </a:solidFill>
              </a:rPr>
              <a:t>high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b="1" dirty="0">
                <a:solidFill>
                  <a:schemeClr val="dk1"/>
                </a:solidFill>
              </a:rPr>
              <a:t>mountain regions </a:t>
            </a:r>
            <a:r>
              <a:rPr lang="en-US" sz="1200" dirty="0">
                <a:solidFill>
                  <a:schemeClr val="dk1"/>
                </a:solidFill>
              </a:rPr>
              <a:t>in and around Wakhan.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272942" y="2516792"/>
            <a:ext cx="236385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1980-2009 Ensemble Mean October Drought Soil Moisture</a:t>
            </a:r>
            <a:endParaRPr sz="1100" b="1" dirty="0"/>
          </a:p>
        </p:txBody>
      </p:sp>
      <p:sp>
        <p:nvSpPr>
          <p:cNvPr id="145" name="Google Shape;145;p24"/>
          <p:cNvSpPr txBox="1"/>
          <p:nvPr/>
        </p:nvSpPr>
        <p:spPr>
          <a:xfrm>
            <a:off x="3279069" y="2493740"/>
            <a:ext cx="28425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RCPs 8.5 2050s Change in </a:t>
            </a:r>
            <a:br>
              <a:rPr lang="en" sz="1100" b="1" dirty="0"/>
            </a:br>
            <a:r>
              <a:rPr lang="en" sz="1100" b="1" dirty="0"/>
              <a:t>October Drought Frequency</a:t>
            </a:r>
            <a:endParaRPr sz="1100" b="1" dirty="0"/>
          </a:p>
        </p:txBody>
      </p:sp>
      <p:sp>
        <p:nvSpPr>
          <p:cNvPr id="9" name="Google Shape;153;p25">
            <a:extLst>
              <a:ext uri="{FF2B5EF4-FFF2-40B4-BE49-F238E27FC236}">
                <a16:creationId xmlns:a16="http://schemas.microsoft.com/office/drawing/2014/main" id="{66ABD3F6-F749-407B-A936-8F5FACF29D3E}"/>
              </a:ext>
            </a:extLst>
          </p:cNvPr>
          <p:cNvSpPr txBox="1"/>
          <p:nvPr/>
        </p:nvSpPr>
        <p:spPr>
          <a:xfrm>
            <a:off x="6344875" y="2480998"/>
            <a:ext cx="248548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Decade when October Soil Moisture Drought Becomes 3x More Frequent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E89224-3AB5-4F5B-94C5-C7A1970143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7028DC-5773-4537-A3C1-02F7723C8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0"/>
    </mc:Choice>
    <mc:Fallback xmlns="">
      <p:transition spd="slow" advTm="3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311700" y="166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Conclusions</a:t>
            </a:r>
            <a:endParaRPr sz="2220" b="1" dirty="0"/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1"/>
          </p:nvPr>
        </p:nvSpPr>
        <p:spPr>
          <a:xfrm>
            <a:off x="115261" y="854285"/>
            <a:ext cx="8898110" cy="3753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8150" indent="-285750">
              <a:buClr>
                <a:schemeClr val="dk1"/>
              </a:buClr>
              <a:buSzPts val="1200"/>
            </a:pPr>
            <a:r>
              <a:rPr lang="en-US" sz="1200" b="1" dirty="0">
                <a:solidFill>
                  <a:schemeClr val="tx1"/>
                </a:solidFill>
              </a:rPr>
              <a:t>Hazard oriented approach allows us to focus on climate conditions exceeding tolerance thresholds that result from local vulnerabilities.</a:t>
            </a:r>
          </a:p>
          <a:p>
            <a:pPr marL="438150" indent="-285750">
              <a:buClr>
                <a:schemeClr val="dk1"/>
              </a:buClr>
              <a:buSzPts val="1200"/>
            </a:pPr>
            <a:endParaRPr lang="en-US" sz="800" i="1" dirty="0">
              <a:solidFill>
                <a:schemeClr val="tx1"/>
              </a:solidFill>
            </a:endParaRPr>
          </a:p>
          <a:p>
            <a:pPr marL="438150" indent="-285750">
              <a:buClr>
                <a:schemeClr val="dk1"/>
              </a:buClr>
              <a:buSzPts val="1200"/>
            </a:pPr>
            <a:r>
              <a:rPr lang="en-US" sz="1200" i="1" dirty="0">
                <a:solidFill>
                  <a:schemeClr val="tx1"/>
                </a:solidFill>
              </a:rPr>
              <a:t>Extreme heat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  <a:r>
              <a:rPr lang="en-US" sz="1200" i="1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The number of extreme heat days is projected to increase by mid-century in the western and central portions of the </a:t>
            </a:r>
            <a:r>
              <a:rPr lang="en-US" sz="1200" dirty="0" err="1">
                <a:solidFill>
                  <a:schemeClr val="tx1"/>
                </a:solidFill>
              </a:rPr>
              <a:t>Panj</a:t>
            </a:r>
            <a:r>
              <a:rPr lang="en-US" sz="1200" dirty="0">
                <a:solidFill>
                  <a:schemeClr val="tx1"/>
                </a:solidFill>
              </a:rPr>
              <a:t>-Amu River Basin. Higher thresholds follow lower thresholds up mountains.</a:t>
            </a:r>
          </a:p>
          <a:p>
            <a:pPr marL="152400" indent="0">
              <a:buClr>
                <a:schemeClr val="dk1"/>
              </a:buClr>
              <a:buSzPts val="1200"/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438150" indent="-285750">
              <a:buClr>
                <a:schemeClr val="dk1"/>
              </a:buClr>
              <a:buSzPts val="1200"/>
            </a:pPr>
            <a:r>
              <a:rPr lang="en-US" sz="1200" i="1" dirty="0">
                <a:solidFill>
                  <a:schemeClr val="tx1"/>
                </a:solidFill>
              </a:rPr>
              <a:t>Extreme precipitation</a:t>
            </a:r>
            <a:r>
              <a:rPr lang="en-US" sz="1200" dirty="0">
                <a:solidFill>
                  <a:schemeClr val="tx1"/>
                </a:solidFill>
              </a:rPr>
              <a:t>: The frequency of extreme precipitation events is projected to increase by mid-century in the eastern half of the </a:t>
            </a:r>
            <a:r>
              <a:rPr lang="en-US" sz="1200" dirty="0" err="1">
                <a:solidFill>
                  <a:schemeClr val="tx1"/>
                </a:solidFill>
              </a:rPr>
              <a:t>Panj</a:t>
            </a:r>
            <a:r>
              <a:rPr lang="en-US" sz="1200" dirty="0">
                <a:solidFill>
                  <a:schemeClr val="tx1"/>
                </a:solidFill>
              </a:rPr>
              <a:t>-Amu River Basin. Patterns are similar across thresholds, with more conclusive findings for less rare events.</a:t>
            </a:r>
          </a:p>
          <a:p>
            <a:pPr marL="152400" indent="0">
              <a:buClr>
                <a:schemeClr val="dk1"/>
              </a:buClr>
              <a:buSzPts val="1200"/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438150" indent="-285750">
              <a:buClr>
                <a:schemeClr val="dk1"/>
              </a:buClr>
              <a:buSzPts val="1200"/>
            </a:pPr>
            <a:r>
              <a:rPr lang="en-US" sz="1200" i="1" dirty="0">
                <a:solidFill>
                  <a:schemeClr val="tx1"/>
                </a:solidFill>
              </a:rPr>
              <a:t>Soil moisture drought</a:t>
            </a:r>
            <a:r>
              <a:rPr lang="en-US" sz="1200" dirty="0">
                <a:solidFill>
                  <a:schemeClr val="tx1"/>
                </a:solidFill>
              </a:rPr>
              <a:t>: The frequency of rare, “1-in-10-year” drought events will increase over much of the P-ARB. Different seasons of drought have different patterns.</a:t>
            </a:r>
          </a:p>
          <a:p>
            <a:pPr marL="152400" indent="0">
              <a:buClr>
                <a:schemeClr val="dk1"/>
              </a:buClr>
              <a:buSzPts val="1200"/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438150" indent="-28575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tx1"/>
                </a:solidFill>
              </a:rPr>
              <a:t>Other hazards analyzed that are detailed in the vulnerability assessment:</a:t>
            </a:r>
          </a:p>
          <a:p>
            <a:pPr lvl="1" indent="-304800">
              <a:buClr>
                <a:schemeClr val="dk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Near-surface permafrost boundary line</a:t>
            </a:r>
          </a:p>
          <a:p>
            <a:pPr lvl="1" indent="-304800">
              <a:buClr>
                <a:schemeClr val="dk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Growing season length</a:t>
            </a:r>
          </a:p>
          <a:p>
            <a:pPr lvl="1" indent="-304800">
              <a:buClr>
                <a:schemeClr val="dk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Snow water equivalent</a:t>
            </a:r>
          </a:p>
          <a:p>
            <a:pPr marL="609600" lvl="1" indent="0">
              <a:buClr>
                <a:schemeClr val="dk1"/>
              </a:buClr>
              <a:buSzPts val="1200"/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indent="-304800">
              <a:buClr>
                <a:schemeClr val="dk1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tx1"/>
                </a:solidFill>
              </a:rPr>
              <a:t>Disruptive pressures on society and natural ecosystems are important to recognize in current and future planning for the </a:t>
            </a:r>
            <a:r>
              <a:rPr lang="en-US" sz="1200" dirty="0" err="1">
                <a:solidFill>
                  <a:schemeClr val="tx1"/>
                </a:solidFill>
              </a:rPr>
              <a:t>Panj</a:t>
            </a:r>
            <a:r>
              <a:rPr lang="en-US" sz="1200" dirty="0">
                <a:solidFill>
                  <a:schemeClr val="tx1"/>
                </a:solidFill>
              </a:rPr>
              <a:t>-Amu River Basin.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237F50-B02E-4D47-B386-3B779BBB0E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4E558F-865B-4C04-87F2-96B27A002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7"/>
    </mc:Choice>
    <mc:Fallback xmlns="">
      <p:transition spd="slow" advTm="9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5930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 dirty="0"/>
              <a:t>Climatic Impact-Drivers and Hazards</a:t>
            </a:r>
            <a:endParaRPr sz="312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B946B6-89E3-4887-836E-659DEA467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87" y="1902105"/>
            <a:ext cx="7927963" cy="26708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06C784-812B-429A-B59E-911791E815D6}"/>
              </a:ext>
            </a:extLst>
          </p:cNvPr>
          <p:cNvGrpSpPr/>
          <p:nvPr/>
        </p:nvGrpSpPr>
        <p:grpSpPr>
          <a:xfrm>
            <a:off x="628650" y="2198054"/>
            <a:ext cx="6755252" cy="2416471"/>
            <a:chOff x="783276" y="1489775"/>
            <a:chExt cx="9007000" cy="32219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9B9DD2-9589-460B-815F-7E9C40091ECF}"/>
                </a:ext>
              </a:extLst>
            </p:cNvPr>
            <p:cNvSpPr txBox="1"/>
            <p:nvPr/>
          </p:nvSpPr>
          <p:spPr>
            <a:xfrm rot="16200000">
              <a:off x="-571447" y="2957158"/>
              <a:ext cx="3048001" cy="3385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entury Gothic" panose="020B0502020202020204" pitchFamily="34" charset="0"/>
                </a:rPr>
                <a:t>RELEVANT FOR </a:t>
              </a:r>
              <a:r>
                <a:rPr lang="en-US" sz="1050" b="1" dirty="0">
                  <a:latin typeface="Century Gothic" panose="020B0502020202020204" pitchFamily="34" charset="0"/>
                </a:rPr>
                <a:t>LAND </a:t>
              </a:r>
              <a:r>
                <a:rPr lang="en-US" sz="1050" dirty="0">
                  <a:latin typeface="Century Gothic" panose="020B0502020202020204" pitchFamily="34" charset="0"/>
                </a:rPr>
                <a:t>REGIONS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788F31-9C68-4564-BB54-AB66856A718B}"/>
                </a:ext>
              </a:extLst>
            </p:cNvPr>
            <p:cNvSpPr txBox="1"/>
            <p:nvPr/>
          </p:nvSpPr>
          <p:spPr>
            <a:xfrm rot="16200000">
              <a:off x="8096996" y="2963036"/>
              <a:ext cx="3048001" cy="3385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entury Gothic" panose="020B0502020202020204" pitchFamily="34" charset="0"/>
                </a:rPr>
                <a:t>RELEVANT FOR </a:t>
              </a:r>
              <a:r>
                <a:rPr lang="en-US" sz="1050" b="1" dirty="0">
                  <a:latin typeface="Century Gothic" panose="020B0502020202020204" pitchFamily="34" charset="0"/>
                </a:rPr>
                <a:t>OCEAN </a:t>
              </a:r>
              <a:r>
                <a:rPr lang="en-US" sz="1050" dirty="0">
                  <a:latin typeface="Century Gothic" panose="020B0502020202020204" pitchFamily="34" charset="0"/>
                </a:rPr>
                <a:t>REGIONS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F87F58-3CE3-4D4C-AB7E-CE8C12964E34}"/>
                </a:ext>
              </a:extLst>
            </p:cNvPr>
            <p:cNvSpPr txBox="1"/>
            <p:nvPr/>
          </p:nvSpPr>
          <p:spPr>
            <a:xfrm rot="16200000">
              <a:off x="-655488" y="2928542"/>
              <a:ext cx="3216082" cy="3385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entury Gothic" panose="020B0502020202020204" pitchFamily="34" charset="0"/>
                </a:rPr>
                <a:t>RELEVANT FOR </a:t>
              </a:r>
              <a:r>
                <a:rPr lang="en-US" sz="1050" b="1" dirty="0">
                  <a:latin typeface="Century Gothic" panose="020B0502020202020204" pitchFamily="34" charset="0"/>
                </a:rPr>
                <a:t>LAND </a:t>
              </a:r>
              <a:r>
                <a:rPr lang="en-US" sz="1050" dirty="0">
                  <a:latin typeface="Century Gothic" panose="020B0502020202020204" pitchFamily="34" charset="0"/>
                </a:rPr>
                <a:t>REGIONS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4B54A9-FA5E-4C35-A1EF-17A4E877B73E}"/>
                </a:ext>
              </a:extLst>
            </p:cNvPr>
            <p:cNvSpPr txBox="1"/>
            <p:nvPr/>
          </p:nvSpPr>
          <p:spPr>
            <a:xfrm rot="16200000">
              <a:off x="8012961" y="2934421"/>
              <a:ext cx="3216082" cy="338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entury Gothic" panose="020B0502020202020204" pitchFamily="34" charset="0"/>
                </a:rPr>
                <a:t>RELEVANT FOR </a:t>
              </a:r>
              <a:r>
                <a:rPr lang="en-US" sz="1050" b="1" dirty="0">
                  <a:latin typeface="Century Gothic" panose="020B0502020202020204" pitchFamily="34" charset="0"/>
                </a:rPr>
                <a:t>OCEAN </a:t>
              </a:r>
              <a:r>
                <a:rPr lang="en-US" sz="1050" dirty="0">
                  <a:latin typeface="Century Gothic" panose="020B0502020202020204" pitchFamily="34" charset="0"/>
                </a:rPr>
                <a:t>REGIONS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841ABC0-8916-473C-82F2-3EB6CD546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37" y="1073491"/>
            <a:ext cx="8747665" cy="406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E1DEA7-8B3F-4B98-BF92-691451D792B0}"/>
              </a:ext>
            </a:extLst>
          </p:cNvPr>
          <p:cNvSpPr txBox="1"/>
          <p:nvPr/>
        </p:nvSpPr>
        <p:spPr>
          <a:xfrm>
            <a:off x="878062" y="1581290"/>
            <a:ext cx="7513439" cy="3000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Century Gothic" panose="020B0502020202020204" pitchFamily="34" charset="0"/>
              </a:rPr>
              <a:t>Climatic Impact-Drivers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59573-3F00-4491-80D8-1C007D4EE866}"/>
              </a:ext>
            </a:extLst>
          </p:cNvPr>
          <p:cNvSpPr txBox="1"/>
          <p:nvPr/>
        </p:nvSpPr>
        <p:spPr>
          <a:xfrm>
            <a:off x="800635" y="4641653"/>
            <a:ext cx="269676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accent1"/>
                </a:solidFill>
                <a:latin typeface="Century Gothic" panose="020B0502020202020204" pitchFamily="34" charset="0"/>
              </a:rPr>
              <a:t>Adopted from IPCC WGI (2021) </a:t>
            </a:r>
            <a:br>
              <a:rPr lang="en-US" sz="825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r>
              <a:rPr lang="en-US" sz="825" dirty="0">
                <a:solidFill>
                  <a:schemeClr val="accent1"/>
                </a:solidFill>
                <a:latin typeface="Century Gothic" panose="020B0502020202020204" pitchFamily="34" charset="0"/>
              </a:rPr>
              <a:t>Figure SPM.9; see also WGI Chapter 12</a:t>
            </a:r>
          </a:p>
          <a:p>
            <a:r>
              <a:rPr lang="en-US" sz="825" dirty="0">
                <a:solidFill>
                  <a:schemeClr val="accent1"/>
                </a:solidFill>
                <a:latin typeface="Century Gothic" panose="020B0502020202020204" pitchFamily="34" charset="0"/>
              </a:rPr>
              <a:t>Ranasinghe et al. (2021)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63FBB-3CC2-4774-A58B-5AB65B2D76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8315C0-9CE2-473F-892C-31A41804C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13"/>
    </mc:Choice>
    <mc:Fallback xmlns="">
      <p:transition spd="slow" advTm="10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0912" cy="3032400"/>
          </a:xfrm>
          <a:prstGeom prst="rect">
            <a:avLst/>
          </a:prstGeom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000" dirty="0">
                <a:solidFill>
                  <a:schemeClr val="tx1"/>
                </a:solidFill>
              </a:rPr>
              <a:t>Near-surface permafrost boundary line</a:t>
            </a:r>
            <a:endParaRPr sz="2000" dirty="0">
              <a:solidFill>
                <a:schemeClr val="tx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000" dirty="0">
                <a:solidFill>
                  <a:schemeClr val="tx1"/>
                </a:solidFill>
              </a:rPr>
              <a:t>Growing season length</a:t>
            </a:r>
            <a:endParaRPr sz="2000" dirty="0">
              <a:solidFill>
                <a:schemeClr val="tx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000" b="1" dirty="0">
                <a:solidFill>
                  <a:schemeClr val="tx1"/>
                </a:solidFill>
              </a:rPr>
              <a:t>Extreme heat</a:t>
            </a:r>
            <a:endParaRPr sz="2000" b="1" dirty="0">
              <a:solidFill>
                <a:schemeClr val="tx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000" b="1" dirty="0">
                <a:solidFill>
                  <a:schemeClr val="tx1"/>
                </a:solidFill>
              </a:rPr>
              <a:t>Extreme precipitation</a:t>
            </a:r>
            <a:endParaRPr sz="2000" b="1" dirty="0">
              <a:solidFill>
                <a:schemeClr val="tx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000" dirty="0">
                <a:solidFill>
                  <a:schemeClr val="tx1"/>
                </a:solidFill>
              </a:rPr>
              <a:t>Snow water equivalent</a:t>
            </a:r>
            <a:endParaRPr sz="2000" dirty="0">
              <a:solidFill>
                <a:schemeClr val="tx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000" b="1" dirty="0">
                <a:solidFill>
                  <a:schemeClr val="tx1"/>
                </a:solidFill>
              </a:rPr>
              <a:t>Soil moisture drought</a:t>
            </a:r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lang="en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B05DA-EEBE-4193-85B2-D142C2B5DF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073" y="1467650"/>
            <a:ext cx="3584051" cy="2587341"/>
          </a:xfrm>
          <a:prstGeom prst="rect">
            <a:avLst/>
          </a:prstGeom>
        </p:spPr>
      </p:pic>
      <p:sp>
        <p:nvSpPr>
          <p:cNvPr id="12" name="Google Shape;65;p14">
            <a:extLst>
              <a:ext uri="{FF2B5EF4-FFF2-40B4-BE49-F238E27FC236}">
                <a16:creationId xmlns:a16="http://schemas.microsoft.com/office/drawing/2014/main" id="{595772FC-589F-4FF6-AC77-F3ADF797D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35930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 dirty="0"/>
              <a:t>Climatic Hazards</a:t>
            </a:r>
            <a:endParaRPr sz="312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B93A6B-871B-496C-843C-634AA5B328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B7A43-E186-4B2B-8CA5-28B772177622}"/>
              </a:ext>
            </a:extLst>
          </p:cNvPr>
          <p:cNvSpPr txBox="1"/>
          <p:nvPr/>
        </p:nvSpPr>
        <p:spPr>
          <a:xfrm>
            <a:off x="5517136" y="3986385"/>
            <a:ext cx="3327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Focus on </a:t>
            </a:r>
            <a:r>
              <a:rPr lang="en-US" sz="1200" dirty="0" err="1"/>
              <a:t>Panj</a:t>
            </a:r>
            <a:r>
              <a:rPr lang="en-US" sz="1200" dirty="0"/>
              <a:t>-Amu River Basin, Afghanistan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B1E31-F553-4769-B184-171A26A08FFF}"/>
              </a:ext>
            </a:extLst>
          </p:cNvPr>
          <p:cNvSpPr txBox="1"/>
          <p:nvPr/>
        </p:nvSpPr>
        <p:spPr>
          <a:xfrm>
            <a:off x="5732290" y="1175527"/>
            <a:ext cx="2884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1980-2009 Mean Temperature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B91EE6-57E2-47D3-BC7B-E0D2E4D1E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26"/>
    </mc:Choice>
    <mc:Fallback xmlns="">
      <p:transition spd="slow" advTm="6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Overall Risk and Implications</a:t>
            </a:r>
            <a:endParaRPr sz="2220" b="1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552293" cy="3904342"/>
          </a:xfrm>
          <a:prstGeom prst="rect">
            <a:avLst/>
          </a:prstGeom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" sz="1400" dirty="0">
                <a:solidFill>
                  <a:schemeClr val="dk1"/>
                </a:solidFill>
              </a:rPr>
              <a:t>Climate change has implications for several key sectors in Afghanistan, with focus here on </a:t>
            </a:r>
            <a:r>
              <a:rPr lang="en" sz="1400" b="1" dirty="0">
                <a:solidFill>
                  <a:schemeClr val="dk1"/>
                </a:solidFill>
              </a:rPr>
              <a:t>ecosystems, wildlife, water resources, agriculture and communities. </a:t>
            </a:r>
            <a:endParaRPr sz="14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" sz="1400" b="1" dirty="0">
                <a:solidFill>
                  <a:schemeClr val="dk1"/>
                </a:solidFill>
              </a:rPr>
              <a:t>Overall risk depends on mix of </a:t>
            </a:r>
            <a:br>
              <a:rPr lang="en" sz="1400" b="1" dirty="0">
                <a:solidFill>
                  <a:schemeClr val="dk1"/>
                </a:solidFill>
              </a:rPr>
            </a:br>
            <a:r>
              <a:rPr lang="en" sz="1400" b="1" dirty="0">
                <a:solidFill>
                  <a:schemeClr val="dk1"/>
                </a:solidFill>
              </a:rPr>
              <a:t>hazards, local vulnerability and exposure. </a:t>
            </a:r>
            <a:endParaRPr sz="14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" sz="1400" dirty="0">
                <a:solidFill>
                  <a:schemeClr val="dk1"/>
                </a:solidFill>
              </a:rPr>
              <a:t>Some changes like mean temperature trends create </a:t>
            </a:r>
            <a:r>
              <a:rPr lang="en" sz="1400" b="1" dirty="0">
                <a:solidFill>
                  <a:schemeClr val="dk1"/>
                </a:solidFill>
              </a:rPr>
              <a:t>long term-pressures,</a:t>
            </a:r>
            <a:r>
              <a:rPr lang="en" sz="1400" dirty="0">
                <a:solidFill>
                  <a:schemeClr val="dk1"/>
                </a:solidFill>
              </a:rPr>
              <a:t> while heatwaves and extreme precipitation are projected to cause more</a:t>
            </a:r>
            <a:r>
              <a:rPr lang="en" sz="1400" b="1" dirty="0">
                <a:solidFill>
                  <a:schemeClr val="dk1"/>
                </a:solidFill>
              </a:rPr>
              <a:t> immediate and acute impacts.  </a:t>
            </a: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endParaRPr lang="en" sz="1400" b="1" dirty="0">
              <a:solidFill>
                <a:schemeClr val="dk1"/>
              </a:solidFill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400" b="1" dirty="0">
                <a:solidFill>
                  <a:schemeClr val="dk1"/>
                </a:solidFill>
              </a:rPr>
              <a:t>Climate change can alter the distribution of extreme events.</a:t>
            </a:r>
            <a:endParaRPr sz="14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8FE083-976E-2B66-CAE0-04E45DA7F80C}"/>
              </a:ext>
            </a:extLst>
          </p:cNvPr>
          <p:cNvGrpSpPr/>
          <p:nvPr/>
        </p:nvGrpSpPr>
        <p:grpSpPr>
          <a:xfrm>
            <a:off x="5041557" y="1152475"/>
            <a:ext cx="3534032" cy="3694176"/>
            <a:chOff x="5041557" y="1152475"/>
            <a:chExt cx="3534032" cy="3698717"/>
          </a:xfrm>
        </p:grpSpPr>
        <p:pic>
          <p:nvPicPr>
            <p:cNvPr id="5" name="image133.jpg">
              <a:extLst>
                <a:ext uri="{FF2B5EF4-FFF2-40B4-BE49-F238E27FC236}">
                  <a16:creationId xmlns:a16="http://schemas.microsoft.com/office/drawing/2014/main" id="{B6B547B0-4EFB-A7BD-E384-2018201BF05F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1557" y="1152475"/>
              <a:ext cx="3534032" cy="3636300"/>
            </a:xfrm>
            <a:prstGeom prst="rect">
              <a:avLst/>
            </a:prstGeom>
            <a:ln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224938-E5E4-41A1-53AD-A089FB27FE52}"/>
                </a:ext>
              </a:extLst>
            </p:cNvPr>
            <p:cNvSpPr/>
            <p:nvPr/>
          </p:nvSpPr>
          <p:spPr>
            <a:xfrm>
              <a:off x="5041557" y="4545757"/>
              <a:ext cx="3001645" cy="305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Credit: John Winnie Jr., WCS-Afghanistan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5B46C-E5C2-4568-B21E-47E18834C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51FBD9-390C-4166-8DCB-505F47612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53"/>
    </mc:Choice>
    <mc:Fallback xmlns="">
      <p:transition spd="slow" advTm="8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32860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/>
              <a:t>Overall Risk and Implications</a:t>
            </a:r>
            <a:endParaRPr sz="2220" b="1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049117"/>
            <a:ext cx="8520600" cy="3361518"/>
          </a:xfrm>
          <a:prstGeom prst="rect">
            <a:avLst/>
          </a:prstGeom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600" dirty="0">
                <a:solidFill>
                  <a:schemeClr val="tx1"/>
                </a:solidFill>
              </a:rPr>
              <a:t>Some risks are heightened when </a:t>
            </a:r>
            <a:r>
              <a:rPr lang="en" sz="1600" b="1" dirty="0">
                <a:solidFill>
                  <a:schemeClr val="tx1"/>
                </a:solidFill>
              </a:rPr>
              <a:t>tolerance thresholds</a:t>
            </a:r>
            <a:r>
              <a:rPr lang="en" sz="1600" dirty="0">
                <a:solidFill>
                  <a:schemeClr val="tx1"/>
                </a:solidFill>
              </a:rPr>
              <a:t> are crossed and system</a:t>
            </a:r>
            <a:r>
              <a:rPr lang="en" sz="1600" b="1" dirty="0">
                <a:solidFill>
                  <a:schemeClr val="tx1"/>
                </a:solidFill>
              </a:rPr>
              <a:t> tipping points </a:t>
            </a:r>
            <a:r>
              <a:rPr lang="en" sz="1600" dirty="0">
                <a:solidFill>
                  <a:schemeClr val="tx1"/>
                </a:solidFill>
              </a:rPr>
              <a:t>are surpassed. </a:t>
            </a:r>
            <a:endParaRPr sz="16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600" dirty="0">
                <a:solidFill>
                  <a:schemeClr val="tx1"/>
                </a:solidFill>
              </a:rPr>
              <a:t>Unique risks and adaptation potential linked to different threshold levels and the timing of events across seasons</a:t>
            </a: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endParaRPr lang="en" sz="1600" dirty="0">
              <a:solidFill>
                <a:schemeClr val="tx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600" dirty="0">
                <a:solidFill>
                  <a:schemeClr val="tx1"/>
                </a:solidFill>
              </a:rPr>
              <a:t>Climate change is also a</a:t>
            </a:r>
            <a:r>
              <a:rPr lang="en" sz="1600" b="1" dirty="0">
                <a:solidFill>
                  <a:schemeClr val="tx1"/>
                </a:solidFill>
              </a:rPr>
              <a:t> threat multiplier </a:t>
            </a:r>
            <a:r>
              <a:rPr lang="en" sz="1600" dirty="0">
                <a:solidFill>
                  <a:schemeClr val="tx1"/>
                </a:solidFill>
              </a:rPr>
              <a:t>and can have </a:t>
            </a:r>
            <a:r>
              <a:rPr lang="en" sz="1600" b="1" dirty="0">
                <a:solidFill>
                  <a:schemeClr val="tx1"/>
                </a:solidFill>
              </a:rPr>
              <a:t>knock-on effects</a:t>
            </a:r>
            <a:r>
              <a:rPr lang="en" sz="1600" dirty="0">
                <a:solidFill>
                  <a:schemeClr val="tx1"/>
                </a:solidFill>
              </a:rPr>
              <a:t>, exacerbating existing issues such as </a:t>
            </a:r>
            <a:r>
              <a:rPr lang="en" sz="1600" b="1" dirty="0">
                <a:solidFill>
                  <a:schemeClr val="tx1"/>
                </a:solidFill>
              </a:rPr>
              <a:t>food security </a:t>
            </a:r>
            <a:r>
              <a:rPr lang="en" sz="1600" dirty="0">
                <a:solidFill>
                  <a:schemeClr val="tx1"/>
                </a:solidFill>
              </a:rPr>
              <a:t>and</a:t>
            </a:r>
            <a:r>
              <a:rPr lang="en" sz="1600" b="1" dirty="0">
                <a:solidFill>
                  <a:schemeClr val="tx1"/>
                </a:solidFill>
              </a:rPr>
              <a:t> ecosystem degradation. </a:t>
            </a:r>
            <a:endParaRPr sz="1600" b="1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600" b="1" dirty="0">
                <a:solidFill>
                  <a:schemeClr val="tx1"/>
                </a:solidFill>
              </a:rPr>
              <a:t>Compounding of extreme events, feedbacks</a:t>
            </a:r>
            <a:r>
              <a:rPr lang="en" sz="1600" dirty="0">
                <a:solidFill>
                  <a:schemeClr val="tx1"/>
                </a:solidFill>
              </a:rPr>
              <a:t>, and other interactions can amplify physical impacts and need to be considered in planning and decision-making.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4A62E-BF83-4574-B590-5CF142D8A1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D678BB-1BCA-47CF-8774-5F843C6B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59"/>
    </mc:Choice>
    <mc:Fallback xmlns="">
      <p:transition spd="slow" advTm="4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235700" y="20432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/>
              <a:t>Extreme Heat </a:t>
            </a:r>
            <a:endParaRPr sz="2220" b="1"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235699" y="912150"/>
            <a:ext cx="8520725" cy="382121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latin typeface="+mn-lt"/>
              </a:rPr>
              <a:t>Definition: 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Days per year where maximum temperatures exceed 25</a:t>
            </a:r>
            <a:r>
              <a:rPr lang="en" sz="1400" baseline="30000" dirty="0">
                <a:solidFill>
                  <a:schemeClr val="dk1"/>
                </a:solidFill>
                <a:latin typeface="+mn-lt"/>
              </a:rPr>
              <a:t>o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C or 30</a:t>
            </a:r>
            <a:r>
              <a:rPr lang="en" sz="1400" baseline="30000" dirty="0">
                <a:solidFill>
                  <a:schemeClr val="dk1"/>
                </a:solidFill>
                <a:latin typeface="+mn-lt"/>
              </a:rPr>
              <a:t>o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C (two thresholds).</a:t>
            </a:r>
            <a:endParaRPr sz="1400"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latin typeface="+mn-lt"/>
              </a:rPr>
              <a:t>Why Extreme Heat matters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 </a:t>
            </a:r>
            <a:endParaRPr sz="1400" dirty="0">
              <a:solidFill>
                <a:schemeClr val="dk1"/>
              </a:solidFill>
              <a:latin typeface="+mn-lt"/>
            </a:endParaRPr>
          </a:p>
          <a:p>
            <a:pPr marL="457200" lvl="0" indent="-3053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 dirty="0">
                <a:solidFill>
                  <a:schemeClr val="dk1"/>
                </a:solidFill>
                <a:latin typeface="+mn-lt"/>
              </a:rPr>
              <a:t>Extreme heat is often 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felt immediately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 given exceedance of biophysical or engineered tolerances. </a:t>
            </a:r>
            <a:endParaRPr sz="1400"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</a:endParaRPr>
          </a:p>
          <a:p>
            <a:pPr marL="457200" lvl="0" indent="-3053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 dirty="0">
                <a:solidFill>
                  <a:schemeClr val="dk1"/>
                </a:solidFill>
                <a:latin typeface="+mn-lt"/>
              </a:rPr>
              <a:t>Heat waves can directly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 threaten individual and community health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, especially the very 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young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 and the 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elderly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 who have lower tolerances to high temperatures and humidity.</a:t>
            </a:r>
            <a:endParaRPr sz="1400"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</a:endParaRPr>
          </a:p>
          <a:p>
            <a:pPr marL="457200" lvl="0" indent="-3053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 b="1" dirty="0">
                <a:solidFill>
                  <a:schemeClr val="dk1"/>
                </a:solidFill>
                <a:latin typeface="+mn-lt"/>
              </a:rPr>
              <a:t>Ecosystems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 and 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agricultural crops 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have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 tolerance levels 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whereby productivity is decreased or plants begin to fail. </a:t>
            </a:r>
            <a:endParaRPr sz="1400"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</a:endParaRPr>
          </a:p>
          <a:p>
            <a:pPr marL="457200" lvl="0" indent="-3053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 dirty="0">
                <a:solidFill>
                  <a:schemeClr val="dk1"/>
                </a:solidFill>
                <a:latin typeface="+mn-lt"/>
              </a:rPr>
              <a:t>Extreme heat can 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can trigger physical hazards due to rapid snow melt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. </a:t>
            </a:r>
            <a:endParaRPr sz="1400"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latin typeface="+mn-lt"/>
              </a:rPr>
              <a:t>Method</a:t>
            </a:r>
            <a:endParaRPr sz="1400" b="1" dirty="0">
              <a:solidFill>
                <a:schemeClr val="dk1"/>
              </a:solidFill>
              <a:latin typeface="+mn-lt"/>
            </a:endParaRPr>
          </a:p>
          <a:p>
            <a:pPr marL="457200" lvl="0" indent="-3053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400" dirty="0">
                <a:solidFill>
                  <a:schemeClr val="dk1"/>
                </a:solidFill>
                <a:latin typeface="+mn-lt"/>
              </a:rPr>
              <a:t>The thresholds of 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25</a:t>
            </a:r>
            <a:r>
              <a:rPr lang="en" sz="1400" b="1" baseline="30000" dirty="0">
                <a:solidFill>
                  <a:schemeClr val="dk1"/>
                </a:solidFill>
                <a:latin typeface="+mn-lt"/>
              </a:rPr>
              <a:t>o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C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 and 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30</a:t>
            </a:r>
            <a:r>
              <a:rPr lang="en" sz="1400" b="1" baseline="30000" dirty="0">
                <a:solidFill>
                  <a:schemeClr val="dk1"/>
                </a:solidFill>
                <a:latin typeface="+mn-lt"/>
              </a:rPr>
              <a:t>o</a:t>
            </a:r>
            <a:r>
              <a:rPr lang="en" sz="1400" b="1" dirty="0">
                <a:solidFill>
                  <a:schemeClr val="dk1"/>
                </a:solidFill>
                <a:latin typeface="+mn-lt"/>
              </a:rPr>
              <a:t>C 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were selected to understand how climate change influences these hazards. </a:t>
            </a:r>
            <a:endParaRPr sz="14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FEC60-1305-4597-801C-75EFC0D131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3D18F0-8662-4361-AD0D-9D792A2AC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05"/>
    </mc:Choice>
    <mc:Fallback xmlns="">
      <p:transition spd="slow" advTm="10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128300"/>
            <a:ext cx="4974915" cy="82452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Extreme Heat </a:t>
            </a:r>
            <a:br>
              <a:rPr lang="en" sz="2220" b="1" dirty="0"/>
            </a:br>
            <a:r>
              <a:rPr lang="en" sz="1400" b="1" dirty="0"/>
              <a:t>#Days per year where Tmax &gt; 25 °C</a:t>
            </a:r>
            <a:endParaRPr sz="1400" b="1"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265650" y="839726"/>
            <a:ext cx="5197698" cy="3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>
              <a:solidFill>
                <a:schemeClr val="dk1"/>
              </a:solidFill>
            </a:endParaRPr>
          </a:p>
          <a:p>
            <a:pPr indent="-320675">
              <a:buClr>
                <a:schemeClr val="dk1"/>
              </a:buClr>
              <a:buSzPts val="1450"/>
            </a:pPr>
            <a:r>
              <a:rPr lang="en-US" sz="1200" dirty="0">
                <a:solidFill>
                  <a:schemeClr val="dk1"/>
                </a:solidFill>
                <a:latin typeface="+mn-lt"/>
              </a:rPr>
              <a:t>In the baseline, much of the high-elevation northeastern parts of the region never exceed 25</a:t>
            </a:r>
            <a:r>
              <a:rPr lang="en-US" sz="1200" baseline="30000" dirty="0">
                <a:solidFill>
                  <a:schemeClr val="dk1"/>
                </a:solidFill>
                <a:latin typeface="+mn-lt"/>
              </a:rPr>
              <a:t>o</a:t>
            </a:r>
            <a:r>
              <a:rPr lang="en-US" sz="1200" dirty="0">
                <a:solidFill>
                  <a:schemeClr val="dk1"/>
                </a:solidFill>
                <a:latin typeface="+mn-lt"/>
              </a:rPr>
              <a:t>C. These were selected as two crucial thresholds to understand.</a:t>
            </a:r>
            <a:endParaRPr lang="en-US" sz="12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endParaRPr lang="en-US" sz="1200" dirty="0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The number of extreme heat days above 25 °C is </a:t>
            </a:r>
            <a:r>
              <a:rPr lang="en-US" sz="1200" b="1" dirty="0">
                <a:solidFill>
                  <a:schemeClr val="dk1"/>
                </a:solidFill>
              </a:rPr>
              <a:t>projected to increase</a:t>
            </a:r>
            <a:r>
              <a:rPr lang="en-US" sz="1200" dirty="0">
                <a:solidFill>
                  <a:schemeClr val="dk1"/>
                </a:solidFill>
              </a:rPr>
              <a:t> by mid-century in the western and central portions of the </a:t>
            </a:r>
            <a:r>
              <a:rPr lang="en-US" sz="1200" dirty="0" err="1">
                <a:solidFill>
                  <a:schemeClr val="dk1"/>
                </a:solidFill>
              </a:rPr>
              <a:t>Panj</a:t>
            </a:r>
            <a:r>
              <a:rPr lang="en-US" sz="1200" dirty="0">
                <a:solidFill>
                  <a:schemeClr val="dk1"/>
                </a:solidFill>
              </a:rPr>
              <a:t>-Amu River Basin.</a:t>
            </a: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endParaRPr lang="en-US" sz="1200" dirty="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There will be </a:t>
            </a:r>
            <a:r>
              <a:rPr lang="en-US" sz="1200" b="1" dirty="0">
                <a:solidFill>
                  <a:schemeClr val="dk1"/>
                </a:solidFill>
              </a:rPr>
              <a:t>expansion of warmer areas and seasons</a:t>
            </a:r>
            <a:r>
              <a:rPr lang="en-US" sz="1200" dirty="0">
                <a:solidFill>
                  <a:schemeClr val="dk1"/>
                </a:solidFill>
              </a:rPr>
              <a:t>, and with those an increase in extreme heat days.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Projected</a:t>
            </a:r>
            <a:r>
              <a:rPr lang="en-US" sz="1200" b="1" dirty="0">
                <a:solidFill>
                  <a:schemeClr val="dk1"/>
                </a:solidFill>
              </a:rPr>
              <a:t> extension of extreme heat</a:t>
            </a:r>
            <a:r>
              <a:rPr lang="en-US" sz="1200" dirty="0">
                <a:solidFill>
                  <a:schemeClr val="dk1"/>
                </a:solidFill>
              </a:rPr>
              <a:t> conditions toward </a:t>
            </a:r>
            <a:r>
              <a:rPr lang="en-US" sz="1200" b="1" dirty="0">
                <a:solidFill>
                  <a:schemeClr val="dk1"/>
                </a:solidFill>
              </a:rPr>
              <a:t>higher elevations.</a:t>
            </a:r>
            <a:endParaRPr lang="en-US" sz="1200" dirty="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endParaRPr lang="en" sz="1200" dirty="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Parts of north, central and southwestern regions see between 0-50 days above temp threshold.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200" dirty="0">
                <a:solidFill>
                  <a:schemeClr val="dk1"/>
                </a:solidFill>
              </a:rPr>
              <a:t>In the </a:t>
            </a:r>
            <a:r>
              <a:rPr lang="en" sz="1200" b="1" dirty="0">
                <a:solidFill>
                  <a:schemeClr val="dk1"/>
                </a:solidFill>
              </a:rPr>
              <a:t>Northwestern region </a:t>
            </a:r>
            <a:r>
              <a:rPr lang="en" sz="1200" dirty="0">
                <a:solidFill>
                  <a:schemeClr val="dk1"/>
                </a:solidFill>
              </a:rPr>
              <a:t>100-250 days exceed 25 °C.</a:t>
            </a:r>
            <a:endParaRPr sz="1200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C394E5-811E-4FF8-AEFF-CEE3E2522F50}"/>
              </a:ext>
            </a:extLst>
          </p:cNvPr>
          <p:cNvGrpSpPr/>
          <p:nvPr/>
        </p:nvGrpSpPr>
        <p:grpSpPr>
          <a:xfrm>
            <a:off x="5600901" y="2558784"/>
            <a:ext cx="3154900" cy="2584716"/>
            <a:chOff x="5085973" y="1930996"/>
            <a:chExt cx="3669827" cy="3212504"/>
          </a:xfrm>
        </p:grpSpPr>
        <p:pic>
          <p:nvPicPr>
            <p:cNvPr id="6" name="Google Shape;92;p18">
              <a:extLst>
                <a:ext uri="{FF2B5EF4-FFF2-40B4-BE49-F238E27FC236}">
                  <a16:creationId xmlns:a16="http://schemas.microsoft.com/office/drawing/2014/main" id="{75A004AA-EE11-4E50-94D3-F4020EF36796}"/>
                </a:ext>
              </a:extLst>
            </p:cNvPr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5973" y="2429466"/>
              <a:ext cx="3669827" cy="27140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95;p18">
              <a:extLst>
                <a:ext uri="{FF2B5EF4-FFF2-40B4-BE49-F238E27FC236}">
                  <a16:creationId xmlns:a16="http://schemas.microsoft.com/office/drawing/2014/main" id="{882CE462-B66D-4F8E-BDDD-47334F0647F5}"/>
                </a:ext>
              </a:extLst>
            </p:cNvPr>
            <p:cNvSpPr txBox="1"/>
            <p:nvPr/>
          </p:nvSpPr>
          <p:spPr>
            <a:xfrm>
              <a:off x="5255555" y="1930996"/>
              <a:ext cx="3138891" cy="63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 dirty="0"/>
                <a:t>RCP8.5 2050s Ensemble Mean Change in Frequency</a:t>
              </a:r>
              <a:endParaRPr sz="105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BF5F74-B6FA-4C3B-9125-4EA67E9C3226}"/>
              </a:ext>
            </a:extLst>
          </p:cNvPr>
          <p:cNvGrpSpPr/>
          <p:nvPr/>
        </p:nvGrpSpPr>
        <p:grpSpPr>
          <a:xfrm>
            <a:off x="5543279" y="76842"/>
            <a:ext cx="3212522" cy="2584581"/>
            <a:chOff x="671601" y="1043618"/>
            <a:chExt cx="3669821" cy="3029756"/>
          </a:xfrm>
        </p:grpSpPr>
        <p:pic>
          <p:nvPicPr>
            <p:cNvPr id="9" name="Google Shape;93;p18">
              <a:extLst>
                <a:ext uri="{FF2B5EF4-FFF2-40B4-BE49-F238E27FC236}">
                  <a16:creationId xmlns:a16="http://schemas.microsoft.com/office/drawing/2014/main" id="{09D24E0B-1A1E-47BC-BE9D-B848439C3A1A}"/>
                </a:ext>
              </a:extLst>
            </p:cNvPr>
            <p:cNvPicPr preferRelativeResize="0"/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601" y="1359340"/>
              <a:ext cx="3669821" cy="27140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94;p18">
              <a:extLst>
                <a:ext uri="{FF2B5EF4-FFF2-40B4-BE49-F238E27FC236}">
                  <a16:creationId xmlns:a16="http://schemas.microsoft.com/office/drawing/2014/main" id="{014296D5-40B9-4B8C-889C-A89AEA0986DF}"/>
                </a:ext>
              </a:extLst>
            </p:cNvPr>
            <p:cNvSpPr txBox="1"/>
            <p:nvPr/>
          </p:nvSpPr>
          <p:spPr>
            <a:xfrm>
              <a:off x="958593" y="1043618"/>
              <a:ext cx="3141945" cy="353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/>
                <a:t>1980-2009 Ensemble Mean Frequency</a:t>
              </a:r>
              <a:endParaRPr sz="1100" b="1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B5F3E-9669-4E83-8608-C04064D9AF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08DB43-10F8-446C-838B-706C964E2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61"/>
    </mc:Choice>
    <mc:Fallback xmlns="">
      <p:transition spd="slow" advTm="9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128300"/>
            <a:ext cx="5072195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Extreme Heat Threshold Comparison</a:t>
            </a:r>
            <a:endParaRPr sz="2220" b="1" dirty="0"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207469" y="919735"/>
            <a:ext cx="5271247" cy="43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Areas with more than 120 days exceeding 25</a:t>
            </a:r>
            <a:r>
              <a:rPr lang="en-US" sz="1200" b="1" dirty="0">
                <a:solidFill>
                  <a:schemeClr val="dk1"/>
                </a:solidFill>
              </a:rPr>
              <a:t> °</a:t>
            </a:r>
            <a:r>
              <a:rPr lang="en-US" sz="1200" dirty="0">
                <a:solidFill>
                  <a:schemeClr val="dk1"/>
                </a:solidFill>
              </a:rPr>
              <a:t>C move slightly east in the 2050s and further into the center of the </a:t>
            </a:r>
            <a:r>
              <a:rPr lang="en-US" sz="1200" dirty="0" err="1">
                <a:solidFill>
                  <a:schemeClr val="dk1"/>
                </a:solidFill>
              </a:rPr>
              <a:t>Panj</a:t>
            </a:r>
            <a:r>
              <a:rPr lang="en-US" sz="1200" dirty="0">
                <a:solidFill>
                  <a:schemeClr val="dk1"/>
                </a:solidFill>
              </a:rPr>
              <a:t>-Amu River Basin by the 2080s.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Similarly, changes for the 30°C threshold are also </a:t>
            </a:r>
            <a:r>
              <a:rPr lang="en-US" sz="1200" b="1" dirty="0">
                <a:solidFill>
                  <a:schemeClr val="dk1"/>
                </a:solidFill>
              </a:rPr>
              <a:t>most pronounced in the northwest.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200" dirty="0">
                <a:solidFill>
                  <a:schemeClr val="dk1"/>
                </a:solidFill>
              </a:rPr>
              <a:t>Some areas experience up to 40 more days per year above 30</a:t>
            </a:r>
            <a:r>
              <a:rPr lang="en" sz="1200" b="1" dirty="0">
                <a:solidFill>
                  <a:schemeClr val="dk1"/>
                </a:solidFill>
              </a:rPr>
              <a:t> °</a:t>
            </a:r>
            <a:r>
              <a:rPr lang="en" sz="1200" dirty="0">
                <a:solidFill>
                  <a:schemeClr val="dk1"/>
                </a:solidFill>
              </a:rPr>
              <a:t>C.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200" dirty="0">
                <a:solidFill>
                  <a:schemeClr val="dk1"/>
                </a:solidFill>
              </a:rPr>
              <a:t>Prevalent extreme heat days expand for both thresholds, with 25</a:t>
            </a:r>
            <a:r>
              <a:rPr lang="en" sz="1200" b="1" dirty="0">
                <a:solidFill>
                  <a:schemeClr val="dk1"/>
                </a:solidFill>
              </a:rPr>
              <a:t> °</a:t>
            </a:r>
            <a:r>
              <a:rPr lang="en" sz="1200" dirty="0">
                <a:solidFill>
                  <a:schemeClr val="dk1"/>
                </a:solidFill>
              </a:rPr>
              <a:t>C pattern followed by 30</a:t>
            </a:r>
            <a:r>
              <a:rPr lang="en" sz="1200" b="1" dirty="0">
                <a:solidFill>
                  <a:schemeClr val="dk1"/>
                </a:solidFill>
              </a:rPr>
              <a:t> °</a:t>
            </a:r>
            <a:r>
              <a:rPr lang="en" sz="1200" dirty="0">
                <a:solidFill>
                  <a:schemeClr val="dk1"/>
                </a:solidFill>
              </a:rPr>
              <a:t>C</a:t>
            </a: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endParaRPr lang="en" sz="1200" dirty="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200" dirty="0">
                <a:solidFill>
                  <a:schemeClr val="dk1"/>
                </a:solidFill>
              </a:rPr>
              <a:t>Changes in frequency of extreme heat days per year over 30</a:t>
            </a:r>
            <a:r>
              <a:rPr lang="en" sz="1200" b="1" dirty="0">
                <a:solidFill>
                  <a:schemeClr val="dk1"/>
                </a:solidFill>
              </a:rPr>
              <a:t> °</a:t>
            </a:r>
            <a:r>
              <a:rPr lang="en" sz="1200" dirty="0">
                <a:solidFill>
                  <a:schemeClr val="dk1"/>
                </a:solidFill>
              </a:rPr>
              <a:t>C shows a similar pattern as 25</a:t>
            </a:r>
            <a:r>
              <a:rPr lang="en" sz="1200" b="1" dirty="0">
                <a:solidFill>
                  <a:schemeClr val="dk1"/>
                </a:solidFill>
              </a:rPr>
              <a:t> °</a:t>
            </a:r>
            <a:r>
              <a:rPr lang="en" sz="1200" dirty="0">
                <a:solidFill>
                  <a:schemeClr val="dk1"/>
                </a:solidFill>
              </a:rPr>
              <a:t>C of larger changes along the mountain edges where </a:t>
            </a:r>
            <a:r>
              <a:rPr lang="en" sz="1200" b="1" dirty="0">
                <a:solidFill>
                  <a:schemeClr val="dk1"/>
                </a:solidFill>
              </a:rPr>
              <a:t>extreme heat goes from sporadic to more regular</a:t>
            </a:r>
            <a:r>
              <a:rPr lang="en" sz="1200" dirty="0">
                <a:solidFill>
                  <a:schemeClr val="dk1"/>
                </a:solidFill>
              </a:rPr>
              <a:t>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846" y="2956628"/>
            <a:ext cx="2978782" cy="20840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18">
            <a:extLst>
              <a:ext uri="{FF2B5EF4-FFF2-40B4-BE49-F238E27FC236}">
                <a16:creationId xmlns:a16="http://schemas.microsoft.com/office/drawing/2014/main" id="{D8F8C889-C75A-474F-A57D-46909E182BA7}"/>
              </a:ext>
            </a:extLst>
          </p:cNvPr>
          <p:cNvSpPr txBox="1"/>
          <p:nvPr/>
        </p:nvSpPr>
        <p:spPr>
          <a:xfrm>
            <a:off x="5576535" y="-4247"/>
            <a:ext cx="2786142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Decade where extreme heat threshold occurs ~1/3 of the time</a:t>
            </a:r>
            <a:endParaRPr sz="1100" b="1" dirty="0"/>
          </a:p>
        </p:txBody>
      </p:sp>
      <p:pic>
        <p:nvPicPr>
          <p:cNvPr id="8" name="Google Shape;102;p19">
            <a:extLst>
              <a:ext uri="{FF2B5EF4-FFF2-40B4-BE49-F238E27FC236}">
                <a16:creationId xmlns:a16="http://schemas.microsoft.com/office/drawing/2014/main" id="{8C202B69-B2BA-4DA3-BED7-078D0E3F0A28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895" y="700999"/>
            <a:ext cx="2978782" cy="22556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5;p18">
            <a:extLst>
              <a:ext uri="{FF2B5EF4-FFF2-40B4-BE49-F238E27FC236}">
                <a16:creationId xmlns:a16="http://schemas.microsoft.com/office/drawing/2014/main" id="{1199FFDF-D8B8-4A00-B139-05637641295E}"/>
              </a:ext>
            </a:extLst>
          </p:cNvPr>
          <p:cNvSpPr txBox="1"/>
          <p:nvPr/>
        </p:nvSpPr>
        <p:spPr>
          <a:xfrm>
            <a:off x="8420566" y="1510938"/>
            <a:ext cx="68279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25 °C</a:t>
            </a:r>
            <a:endParaRPr b="1" dirty="0"/>
          </a:p>
        </p:txBody>
      </p:sp>
      <p:sp>
        <p:nvSpPr>
          <p:cNvPr id="10" name="Google Shape;95;p18">
            <a:extLst>
              <a:ext uri="{FF2B5EF4-FFF2-40B4-BE49-F238E27FC236}">
                <a16:creationId xmlns:a16="http://schemas.microsoft.com/office/drawing/2014/main" id="{D379B83A-C00B-44C3-8A82-16C9814A9CCF}"/>
              </a:ext>
            </a:extLst>
          </p:cNvPr>
          <p:cNvSpPr txBox="1"/>
          <p:nvPr/>
        </p:nvSpPr>
        <p:spPr>
          <a:xfrm>
            <a:off x="8426970" y="3822542"/>
            <a:ext cx="68279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30 °C</a:t>
            </a:r>
            <a:endParaRPr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31403-C42C-4EC0-8B48-BDB2E4E8C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41D1C9-3DE8-4813-B5C7-5F4F65D7F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26"/>
    </mc:Choice>
    <mc:Fallback xmlns="">
      <p:transition spd="slow" advTm="12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342155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/>
              <a:t>Extreme Precipitation </a:t>
            </a:r>
            <a:endParaRPr sz="2220" b="1"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983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8" b="1" dirty="0">
                <a:solidFill>
                  <a:schemeClr val="dk1"/>
                </a:solidFill>
              </a:rPr>
              <a:t>Definition: </a:t>
            </a:r>
            <a:r>
              <a:rPr lang="en" sz="1508" dirty="0">
                <a:solidFill>
                  <a:schemeClr val="dk1"/>
                </a:solidFill>
              </a:rPr>
              <a:t>Days per year where precipitation exceeds 20, 30, or 50 mm (three thresholds).</a:t>
            </a:r>
            <a:endParaRPr sz="150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8" b="1" dirty="0">
                <a:solidFill>
                  <a:schemeClr val="dk1"/>
                </a:solidFill>
              </a:rPr>
              <a:t>Why Extreme Precipitation matters:</a:t>
            </a:r>
            <a:endParaRPr sz="1508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8" dirty="0">
              <a:solidFill>
                <a:schemeClr val="dk1"/>
              </a:solidFill>
            </a:endParaRPr>
          </a:p>
          <a:p>
            <a:pPr marL="457200" lvl="0" indent="-31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508" dirty="0">
                <a:solidFill>
                  <a:schemeClr val="dk1"/>
                </a:solidFill>
              </a:rPr>
              <a:t>Useful indicators of potential pluvial flooding and waterlogging and can also be linked to other climate hazards, such as flash river floods, landslides or avalanches.</a:t>
            </a:r>
            <a:endParaRPr sz="150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8" dirty="0">
              <a:solidFill>
                <a:schemeClr val="dk1"/>
              </a:solidFill>
            </a:endParaRPr>
          </a:p>
          <a:p>
            <a:pPr marL="457200" lvl="0" indent="-31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508" dirty="0">
                <a:solidFill>
                  <a:schemeClr val="dk1"/>
                </a:solidFill>
              </a:rPr>
              <a:t>Can can cause injury, death, and economic impacts. </a:t>
            </a:r>
            <a:endParaRPr sz="150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8" dirty="0">
              <a:solidFill>
                <a:schemeClr val="dk1"/>
              </a:solidFill>
            </a:endParaRPr>
          </a:p>
          <a:p>
            <a:pPr marL="457200" lvl="0" indent="-31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508" dirty="0">
                <a:solidFill>
                  <a:schemeClr val="dk1"/>
                </a:solidFill>
              </a:rPr>
              <a:t>Destabilize hillslopes leading to mudflow and landslide hazards, particularly in mountainous regions. </a:t>
            </a:r>
            <a:endParaRPr sz="150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8" dirty="0">
              <a:solidFill>
                <a:schemeClr val="dk1"/>
              </a:solidFill>
            </a:endParaRPr>
          </a:p>
          <a:p>
            <a:pPr marL="457200" lvl="0" indent="-31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508" dirty="0">
                <a:solidFill>
                  <a:schemeClr val="dk1"/>
                </a:solidFill>
              </a:rPr>
              <a:t>Can directly damage crops with acute impacts on crop production, rangelands and food security. </a:t>
            </a:r>
            <a:endParaRPr sz="150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8" b="1" dirty="0">
                <a:solidFill>
                  <a:schemeClr val="dk1"/>
                </a:solidFill>
              </a:rPr>
              <a:t>Method</a:t>
            </a:r>
            <a:endParaRPr sz="1508" dirty="0">
              <a:solidFill>
                <a:schemeClr val="dk1"/>
              </a:solidFill>
            </a:endParaRPr>
          </a:p>
          <a:p>
            <a:pPr marL="457200" lvl="0" indent="-31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508" dirty="0">
                <a:solidFill>
                  <a:schemeClr val="dk1"/>
                </a:solidFill>
              </a:rPr>
              <a:t>A </a:t>
            </a:r>
            <a:r>
              <a:rPr lang="en" sz="1508" b="1" dirty="0">
                <a:solidFill>
                  <a:schemeClr val="dk1"/>
                </a:solidFill>
              </a:rPr>
              <a:t>range of precipitation thresholds for single-day events, from 20 mm to 50 mm were assessed</a:t>
            </a:r>
            <a:r>
              <a:rPr lang="en" sz="1508" dirty="0">
                <a:solidFill>
                  <a:schemeClr val="dk1"/>
                </a:solidFill>
              </a:rPr>
              <a:t>, to provide a broad analysis of the risk of these hazards and in recognition that coarser model resolution reduces the magnitude of extreme event statistics that can be larger at localized scales.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A6FE9-A639-4FE3-9418-971BF6E4E0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BDF337-32C8-4B5E-91BC-2E19946E8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2"/>
    </mc:Choice>
    <mc:Fallback xmlns="">
      <p:transition spd="slow" advTm="6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1842</Words>
  <Application>Microsoft Macintosh PowerPoint</Application>
  <PresentationFormat>On-screen Show (16:9)</PresentationFormat>
  <Paragraphs>187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Courier New</vt:lpstr>
      <vt:lpstr>Times New Roman</vt:lpstr>
      <vt:lpstr>Simple Light</vt:lpstr>
      <vt:lpstr>Climatic Hazards</vt:lpstr>
      <vt:lpstr>Climatic Impact-Drivers and Hazards</vt:lpstr>
      <vt:lpstr>Climatic Hazards</vt:lpstr>
      <vt:lpstr>Overall Risk and Implications</vt:lpstr>
      <vt:lpstr>Overall Risk and Implications</vt:lpstr>
      <vt:lpstr>Extreme Heat </vt:lpstr>
      <vt:lpstr>Extreme Heat  #Days per year where Tmax &gt; 25 °C</vt:lpstr>
      <vt:lpstr>Extreme Heat Threshold Comparison</vt:lpstr>
      <vt:lpstr>Extreme Precipitation </vt:lpstr>
      <vt:lpstr>Extreme Precipitation – 20 mm/day</vt:lpstr>
      <vt:lpstr>Extreme Precipitation – 30 mm/day</vt:lpstr>
      <vt:lpstr>Extreme Precipitation – 50 mm/day</vt:lpstr>
      <vt:lpstr>Soil Moisture Drought</vt:lpstr>
      <vt:lpstr>Soil Moisture Drought – February 1-in-10 Year Event</vt:lpstr>
      <vt:lpstr>Soil Moisture Drought – October 1-in-10 Year Event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Hazards</dc:title>
  <cp:lastModifiedBy>Elsen, Paul</cp:lastModifiedBy>
  <cp:revision>14</cp:revision>
  <dcterms:modified xsi:type="dcterms:W3CDTF">2024-06-11T18:59:50Z</dcterms:modified>
</cp:coreProperties>
</file>