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81" r:id="rId2"/>
    <p:sldId id="287" r:id="rId3"/>
    <p:sldId id="288" r:id="rId4"/>
    <p:sldId id="289" r:id="rId5"/>
    <p:sldId id="265" r:id="rId6"/>
    <p:sldId id="290" r:id="rId7"/>
    <p:sldId id="291" r:id="rId8"/>
    <p:sldId id="282" r:id="rId9"/>
    <p:sldId id="285" r:id="rId10"/>
    <p:sldId id="292" r:id="rId11"/>
    <p:sldId id="286" r:id="rId12"/>
    <p:sldId id="283" r:id="rId13"/>
  </p:sldIdLst>
  <p:sldSz cx="12192000" cy="6858000"/>
  <p:notesSz cx="6858000" cy="9144000"/>
  <p:embeddedFontLst>
    <p:embeddedFont>
      <p:font typeface="Calibri" panose="020F050202020403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spxqiHyq2fCICFtyiQ/qFljuz4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3"/>
    <p:restoredTop sz="90704"/>
  </p:normalViewPr>
  <p:slideViewPr>
    <p:cSldViewPr snapToGrid="0" snapToObjects="1">
      <p:cViewPr varScale="1">
        <p:scale>
          <a:sx n="81" d="100"/>
          <a:sy n="81"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51" Type="http://schemas.openxmlformats.org/officeDocument/2006/relationships/presProps" Target="presProps.xml"/><Relationship Id="rId3" Type="http://schemas.openxmlformats.org/officeDocument/2006/relationships/slide" Target="slides/slide2.xml"/><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81" name="Google Shape;18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965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387615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15205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28" name="Google Shape;12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1652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411279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59" name="Google Shape;1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73280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49980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1" name="Google Shape;18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05436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54555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4308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sp>
        <p:nvSpPr>
          <p:cNvPr id="31" name="Google Shape;3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5"/>
        <p:cNvGrpSpPr/>
        <p:nvPr/>
      </p:nvGrpSpPr>
      <p:grpSpPr>
        <a:xfrm>
          <a:off x="0" y="0"/>
          <a:ext cx="0" cy="0"/>
          <a:chOff x="0" y="0"/>
          <a:chExt cx="0" cy="0"/>
        </a:xfrm>
      </p:grpSpPr>
      <p:sp>
        <p:nvSpPr>
          <p:cNvPr id="36" name="Google Shape;36;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1"/>
        <p:cNvGrpSpPr/>
        <p:nvPr/>
      </p:nvGrpSpPr>
      <p:grpSpPr>
        <a:xfrm>
          <a:off x="0" y="0"/>
          <a:ext cx="0" cy="0"/>
          <a:chOff x="0" y="0"/>
          <a:chExt cx="0" cy="0"/>
        </a:xfrm>
      </p:grpSpPr>
      <p:sp>
        <p:nvSpPr>
          <p:cNvPr id="42" name="Google Shape;42;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7"/>
        <p:cNvGrpSpPr/>
        <p:nvPr/>
      </p:nvGrpSpPr>
      <p:grpSpPr>
        <a:xfrm>
          <a:off x="0" y="0"/>
          <a:ext cx="0" cy="0"/>
          <a:chOff x="0" y="0"/>
          <a:chExt cx="0" cy="0"/>
        </a:xfrm>
      </p:grpSpPr>
      <p:sp>
        <p:nvSpPr>
          <p:cNvPr id="48" name="Google Shape;4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4"/>
        <p:cNvGrpSpPr/>
        <p:nvPr/>
      </p:nvGrpSpPr>
      <p:grpSpPr>
        <a:xfrm>
          <a:off x="0" y="0"/>
          <a:ext cx="0" cy="0"/>
          <a:chOff x="0" y="0"/>
          <a:chExt cx="0" cy="0"/>
        </a:xfrm>
      </p:grpSpPr>
      <p:sp>
        <p:nvSpPr>
          <p:cNvPr id="55" name="Google Shape;55;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3"/>
        <p:cNvGrpSpPr/>
        <p:nvPr/>
      </p:nvGrpSpPr>
      <p:grpSpPr>
        <a:xfrm>
          <a:off x="0" y="0"/>
          <a:ext cx="0" cy="0"/>
          <a:chOff x="0" y="0"/>
          <a:chExt cx="0" cy="0"/>
        </a:xfrm>
      </p:grpSpPr>
      <p:sp>
        <p:nvSpPr>
          <p:cNvPr id="64" name="Google Shape;64;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0"/>
        <p:cNvGrpSpPr/>
        <p:nvPr/>
      </p:nvGrpSpPr>
      <p:grpSpPr>
        <a:xfrm>
          <a:off x="0" y="0"/>
          <a:ext cx="0" cy="0"/>
          <a:chOff x="0" y="0"/>
          <a:chExt cx="0" cy="0"/>
        </a:xfrm>
      </p:grpSpPr>
      <p:sp>
        <p:nvSpPr>
          <p:cNvPr id="71" name="Google Shape;71;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5"/>
          <p:cNvSpPr>
            <a:spLocks noGrp="1"/>
          </p:cNvSpPr>
          <p:nvPr>
            <p:ph type="pic" idx="2"/>
          </p:nvPr>
        </p:nvSpPr>
        <p:spPr>
          <a:xfrm>
            <a:off x="5183188" y="987425"/>
            <a:ext cx="6172200" cy="4873625"/>
          </a:xfrm>
          <a:prstGeom prst="rect">
            <a:avLst/>
          </a:prstGeom>
          <a:noFill/>
          <a:ln>
            <a:noFill/>
          </a:ln>
        </p:spPr>
      </p:sp>
      <p:sp>
        <p:nvSpPr>
          <p:cNvPr id="73" name="Google Shape;73;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7"/>
        <p:cNvGrpSpPr/>
        <p:nvPr/>
      </p:nvGrpSpPr>
      <p:grpSpPr>
        <a:xfrm>
          <a:off x="0" y="0"/>
          <a:ext cx="0" cy="0"/>
          <a:chOff x="0" y="0"/>
          <a:chExt cx="0" cy="0"/>
        </a:xfrm>
      </p:grpSpPr>
      <p:sp>
        <p:nvSpPr>
          <p:cNvPr id="78" name="Google Shape;7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432602"/>
            <a:ext cx="11360800" cy="1056800"/>
          </a:xfrm>
          <a:prstGeom prst="rect">
            <a:avLst/>
          </a:prstGeom>
          <a:ln w="38100" cap="flat" cmpd="sng">
            <a:solidFill>
              <a:srgbClr val="B6D7A8"/>
            </a:solidFill>
            <a:prstDash val="solid"/>
            <a:round/>
            <a:headEnd type="none" w="sm" len="sm"/>
            <a:tailEnd type="none" w="sm" len="sm"/>
          </a:ln>
        </p:spPr>
        <p:txBody>
          <a:bodyPr spcFirstLastPara="1" vert="horz" wrap="square" lIns="121900" tIns="121900" rIns="121900" bIns="121900" rtlCol="0" anchor="b" anchorCtr="0">
            <a:normAutofit/>
          </a:bodyPr>
          <a:lstStyle/>
          <a:p>
            <a:r>
              <a:rPr lang="en" sz="5200" b="1" dirty="0">
                <a:latin typeface="Arial" panose="020B0604020202020204" pitchFamily="34" charset="0"/>
              </a:rPr>
              <a:t>Climate Science 101</a:t>
            </a:r>
            <a:endParaRPr sz="5200" b="1" dirty="0">
              <a:latin typeface="Arial" panose="020B0604020202020204" pitchFamily="34" charset="0"/>
            </a:endParaRPr>
          </a:p>
        </p:txBody>
      </p:sp>
      <p:sp>
        <p:nvSpPr>
          <p:cNvPr id="55" name="Google Shape;55;p13"/>
          <p:cNvSpPr txBox="1"/>
          <p:nvPr/>
        </p:nvSpPr>
        <p:spPr>
          <a:xfrm>
            <a:off x="807528" y="2725619"/>
            <a:ext cx="10576944" cy="1056800"/>
          </a:xfrm>
          <a:prstGeom prst="rect">
            <a:avLst/>
          </a:prstGeom>
          <a:noFill/>
          <a:ln>
            <a:noFill/>
          </a:ln>
        </p:spPr>
        <p:txBody>
          <a:bodyPr spcFirstLastPara="1" wrap="square" lIns="121900" tIns="121900" rIns="121900" bIns="121900" anchor="t" anchorCtr="0">
            <a:normAutofit fontScale="85000" lnSpcReduction="20000"/>
          </a:bodyPr>
          <a:lstStyle/>
          <a:p>
            <a:pPr algn="ctr"/>
            <a:r>
              <a:rPr lang="en" sz="3733" dirty="0">
                <a:solidFill>
                  <a:srgbClr val="595959"/>
                </a:solidFill>
              </a:rPr>
              <a:t>Background Material for Project on</a:t>
            </a:r>
          </a:p>
          <a:p>
            <a:pPr algn="ctr"/>
            <a:r>
              <a:rPr lang="en" sz="3733" dirty="0">
                <a:solidFill>
                  <a:srgbClr val="595959"/>
                </a:solidFill>
              </a:rPr>
              <a:t>Climate Projections for the Panj-Amu River Basin</a:t>
            </a:r>
            <a:endParaRPr sz="3733" dirty="0">
              <a:solidFill>
                <a:srgbClr val="595959"/>
              </a:solidFill>
            </a:endParaRPr>
          </a:p>
        </p:txBody>
      </p:sp>
      <p:sp>
        <p:nvSpPr>
          <p:cNvPr id="4" name="Google Shape;54;p13">
            <a:extLst>
              <a:ext uri="{FF2B5EF4-FFF2-40B4-BE49-F238E27FC236}">
                <a16:creationId xmlns:a16="http://schemas.microsoft.com/office/drawing/2014/main" id="{86C46128-D70A-1FA2-CB79-09EF676330B4}"/>
              </a:ext>
            </a:extLst>
          </p:cNvPr>
          <p:cNvSpPr txBox="1">
            <a:spLocks/>
          </p:cNvSpPr>
          <p:nvPr/>
        </p:nvSpPr>
        <p:spPr>
          <a:xfrm>
            <a:off x="2660967" y="3641834"/>
            <a:ext cx="6930847" cy="1669865"/>
          </a:xfrm>
          <a:prstGeom prst="rect">
            <a:avLst/>
          </a:prstGeom>
          <a:ln w="38100" cap="flat" cmpd="sng">
            <a:noFill/>
            <a:prstDash val="solid"/>
            <a:round/>
            <a:headEnd type="none" w="sm" len="sm"/>
            <a:tailEnd type="none" w="sm" len="sm"/>
          </a:ln>
        </p:spPr>
        <p:txBody>
          <a:bodyPr spcFirstLastPara="1" vert="horz" wrap="square" lIns="121900" tIns="121900" rIns="121900" bIns="121900" rtlCol="0" anchor="b" anchorCtr="0">
            <a:normAutofit fontScale="92500" lnSpcReduction="10000"/>
          </a:bodyPr>
          <a:lstStyle>
            <a:lvl1pPr lvl="0" algn="ctr" defTabSz="914377" rtl="0" eaLnBrk="1" latinLnBrk="0" hangingPunct="1">
              <a:lnSpc>
                <a:spcPct val="90000"/>
              </a:lnSpc>
              <a:spcBef>
                <a:spcPts val="0"/>
              </a:spcBef>
              <a:spcAft>
                <a:spcPts val="0"/>
              </a:spcAft>
              <a:buSzPts val="5200"/>
              <a:buNone/>
              <a:defRPr sz="6933" b="0" i="0" kern="1200" cap="none" baseline="0">
                <a:solidFill>
                  <a:schemeClr val="tx1"/>
                </a:solidFill>
                <a:latin typeface="WWF" panose="02000000000000000000" pitchFamily="2" charset="0"/>
                <a:ea typeface="+mj-ea"/>
                <a:cs typeface="Arial"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pPr>
              <a:lnSpc>
                <a:spcPct val="120000"/>
              </a:lnSpc>
            </a:pPr>
            <a:r>
              <a:rPr lang="en-US" sz="1800" b="1" dirty="0">
                <a:latin typeface="+mj-lt"/>
              </a:rPr>
              <a:t>Presented by: </a:t>
            </a:r>
            <a:r>
              <a:rPr lang="en-US" sz="1800" b="1" dirty="0" err="1">
                <a:latin typeface="+mj-lt"/>
              </a:rPr>
              <a:t>Manishka</a:t>
            </a:r>
            <a:r>
              <a:rPr lang="en-US" sz="1800" b="1" dirty="0">
                <a:latin typeface="+mj-lt"/>
              </a:rPr>
              <a:t> De Mel </a:t>
            </a:r>
          </a:p>
          <a:p>
            <a:pPr>
              <a:lnSpc>
                <a:spcPct val="120000"/>
              </a:lnSpc>
            </a:pPr>
            <a:r>
              <a:rPr lang="en-US" sz="1800" b="1" dirty="0">
                <a:latin typeface="+mj-lt"/>
              </a:rPr>
              <a:t>Alex Ruane, </a:t>
            </a:r>
            <a:r>
              <a:rPr lang="en-US" sz="1800" b="1" dirty="0" err="1">
                <a:latin typeface="+mj-lt"/>
              </a:rPr>
              <a:t>Meridel</a:t>
            </a:r>
            <a:r>
              <a:rPr lang="en-US" sz="1800" b="1" dirty="0">
                <a:latin typeface="+mj-lt"/>
              </a:rPr>
              <a:t> Phillips and Jennifer Evans</a:t>
            </a:r>
          </a:p>
          <a:p>
            <a:pPr lvl="0">
              <a:lnSpc>
                <a:spcPct val="120000"/>
              </a:lnSpc>
              <a:buClr>
                <a:schemeClr val="dk1"/>
              </a:buClr>
              <a:buSzPct val="50000"/>
            </a:pPr>
            <a:r>
              <a:rPr lang="en-US" sz="1800" dirty="0">
                <a:solidFill>
                  <a:srgbClr val="0070C0"/>
                </a:solidFill>
                <a:latin typeface="+mj-lt"/>
              </a:rPr>
              <a:t>NASA GISS and Columbia University</a:t>
            </a:r>
          </a:p>
          <a:p>
            <a:pPr lvl="0">
              <a:lnSpc>
                <a:spcPct val="120000"/>
              </a:lnSpc>
              <a:buClr>
                <a:schemeClr val="dk1"/>
              </a:buClr>
              <a:buSzPct val="50000"/>
            </a:pPr>
            <a:endParaRPr lang="en-US" sz="1800" dirty="0">
              <a:solidFill>
                <a:srgbClr val="0070C0"/>
              </a:solidFill>
              <a:latin typeface="+mj-lt"/>
            </a:endParaRPr>
          </a:p>
          <a:p>
            <a:pPr lvl="0">
              <a:lnSpc>
                <a:spcPct val="120000"/>
              </a:lnSpc>
              <a:buClr>
                <a:schemeClr val="dk1"/>
              </a:buClr>
              <a:buSzPct val="50000"/>
            </a:pPr>
            <a:r>
              <a:rPr lang="en-US" sz="1800" dirty="0">
                <a:solidFill>
                  <a:srgbClr val="00B050"/>
                </a:solidFill>
                <a:latin typeface="+mj-lt"/>
              </a:rPr>
              <a:t>June 2022</a:t>
            </a:r>
          </a:p>
        </p:txBody>
      </p:sp>
      <p:pic>
        <p:nvPicPr>
          <p:cNvPr id="5" name="Picture 4">
            <a:extLst>
              <a:ext uri="{FF2B5EF4-FFF2-40B4-BE49-F238E27FC236}">
                <a16:creationId xmlns:a16="http://schemas.microsoft.com/office/drawing/2014/main" id="{7CE9AC04-600E-B4D5-A6EB-88054FAFE252}"/>
              </a:ext>
            </a:extLst>
          </p:cNvPr>
          <p:cNvPicPr>
            <a:picLocks noChangeAspect="1"/>
          </p:cNvPicPr>
          <p:nvPr/>
        </p:nvPicPr>
        <p:blipFill>
          <a:blip r:embed="rId5"/>
          <a:stretch>
            <a:fillRect/>
          </a:stretch>
        </p:blipFill>
        <p:spPr>
          <a:xfrm>
            <a:off x="7176120" y="5762876"/>
            <a:ext cx="4684348" cy="737190"/>
          </a:xfrm>
          <a:prstGeom prst="rect">
            <a:avLst/>
          </a:prstGeom>
        </p:spPr>
      </p:pic>
      <p:pic>
        <p:nvPicPr>
          <p:cNvPr id="6" name="Picture 5">
            <a:extLst>
              <a:ext uri="{FF2B5EF4-FFF2-40B4-BE49-F238E27FC236}">
                <a16:creationId xmlns:a16="http://schemas.microsoft.com/office/drawing/2014/main" id="{8F177329-E472-A144-AB6A-F6ED1E9C6F5B}"/>
              </a:ext>
            </a:extLst>
          </p:cNvPr>
          <p:cNvPicPr>
            <a:picLocks noChangeAspect="1"/>
          </p:cNvPicPr>
          <p:nvPr/>
        </p:nvPicPr>
        <p:blipFill>
          <a:blip r:embed="rId6"/>
          <a:stretch>
            <a:fillRect/>
          </a:stretch>
        </p:blipFill>
        <p:spPr>
          <a:xfrm>
            <a:off x="347385" y="5517232"/>
            <a:ext cx="2940303" cy="1048244"/>
          </a:xfrm>
          <a:prstGeom prst="rect">
            <a:avLst/>
          </a:prstGeom>
        </p:spPr>
      </p:pic>
      <p:pic>
        <p:nvPicPr>
          <p:cNvPr id="8" name="Audio 7">
            <a:hlinkClick r:id="" action="ppaction://media"/>
            <a:extLst>
              <a:ext uri="{FF2B5EF4-FFF2-40B4-BE49-F238E27FC236}">
                <a16:creationId xmlns:a16="http://schemas.microsoft.com/office/drawing/2014/main" id="{BC5D767E-78A5-471C-4693-6B271E04F2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03"/>
    </mc:Choice>
    <mc:Fallback xmlns="">
      <p:transition spd="slow" advTm="3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5" name="Google Shape;185;p9"/>
          <p:cNvSpPr/>
          <p:nvPr/>
        </p:nvSpPr>
        <p:spPr>
          <a:xfrm>
            <a:off x="11532637" y="5892553"/>
            <a:ext cx="659363" cy="58289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9"/>
          <p:cNvSpPr txBox="1">
            <a:spLocks noGrp="1"/>
          </p:cNvSpPr>
          <p:nvPr>
            <p:ph type="title"/>
          </p:nvPr>
        </p:nvSpPr>
        <p:spPr>
          <a:xfrm>
            <a:off x="3984171" y="0"/>
            <a:ext cx="448557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600" b="1" dirty="0">
                <a:latin typeface="+mj-lt"/>
                <a:ea typeface="Calibri"/>
                <a:cs typeface="Calibri"/>
                <a:sym typeface="Calibri"/>
              </a:rPr>
              <a:t>Mitigation and Adaptation</a:t>
            </a:r>
            <a:endParaRPr sz="2600" dirty="0">
              <a:latin typeface="+mj-lt"/>
            </a:endParaRPr>
          </a:p>
        </p:txBody>
      </p:sp>
      <p:sp>
        <p:nvSpPr>
          <p:cNvPr id="189" name="Google Shape;189;p9"/>
          <p:cNvSpPr/>
          <p:nvPr/>
        </p:nvSpPr>
        <p:spPr>
          <a:xfrm>
            <a:off x="11037194" y="5970185"/>
            <a:ext cx="1154806" cy="7083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9"/>
          <p:cNvSpPr/>
          <p:nvPr/>
        </p:nvSpPr>
        <p:spPr>
          <a:xfrm>
            <a:off x="0" y="5029750"/>
            <a:ext cx="861300" cy="708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569A137-4CB3-1E0C-4DA8-1B2B9680B337}"/>
              </a:ext>
            </a:extLst>
          </p:cNvPr>
          <p:cNvSpPr/>
          <p:nvPr/>
        </p:nvSpPr>
        <p:spPr>
          <a:xfrm>
            <a:off x="221100" y="1042041"/>
            <a:ext cx="11589900" cy="830997"/>
          </a:xfrm>
          <a:prstGeom prst="rect">
            <a:avLst/>
          </a:prstGeom>
        </p:spPr>
        <p:txBody>
          <a:bodyPr wrap="square">
            <a:spAutoFit/>
          </a:bodyPr>
          <a:lstStyle/>
          <a:p>
            <a:pPr algn="ctr"/>
            <a:r>
              <a:rPr lang="en-US" sz="2400" dirty="0"/>
              <a:t>As we are already committed to some level of climate change, responding to climate change involves a two-pronged approach: </a:t>
            </a:r>
          </a:p>
        </p:txBody>
      </p:sp>
      <p:pic>
        <p:nvPicPr>
          <p:cNvPr id="8" name="Google Shape;163;p7" descr="Graphical user interface&#10;&#10;Description automatically generated">
            <a:extLst>
              <a:ext uri="{FF2B5EF4-FFF2-40B4-BE49-F238E27FC236}">
                <a16:creationId xmlns:a16="http://schemas.microsoft.com/office/drawing/2014/main" id="{C58D2097-13A7-97D6-3435-6074A0481C0F}"/>
              </a:ext>
            </a:extLst>
          </p:cNvPr>
          <p:cNvPicPr preferRelativeResize="0"/>
          <p:nvPr/>
        </p:nvPicPr>
        <p:blipFill rotWithShape="1">
          <a:blip r:embed="rId5">
            <a:alphaModFix/>
          </a:blip>
          <a:srcRect l="53681" t="18451" r="4880" b="29101"/>
          <a:stretch/>
        </p:blipFill>
        <p:spPr>
          <a:xfrm>
            <a:off x="861300" y="3799524"/>
            <a:ext cx="4372717" cy="2710471"/>
          </a:xfrm>
          <a:prstGeom prst="rect">
            <a:avLst/>
          </a:prstGeom>
          <a:noFill/>
          <a:ln>
            <a:noFill/>
          </a:ln>
        </p:spPr>
      </p:pic>
      <p:pic>
        <p:nvPicPr>
          <p:cNvPr id="10" name="Google Shape;395;g12410f87c1d_0_121">
            <a:extLst>
              <a:ext uri="{FF2B5EF4-FFF2-40B4-BE49-F238E27FC236}">
                <a16:creationId xmlns:a16="http://schemas.microsoft.com/office/drawing/2014/main" id="{7A68F87B-DDE8-77E0-EE89-5BC2EECF2074}"/>
              </a:ext>
            </a:extLst>
          </p:cNvPr>
          <p:cNvPicPr preferRelativeResize="0"/>
          <p:nvPr/>
        </p:nvPicPr>
        <p:blipFill rotWithShape="1">
          <a:blip r:embed="rId6">
            <a:alphaModFix/>
          </a:blip>
          <a:srcRect l="53353" t="34466" r="4745" b="18469"/>
          <a:stretch/>
        </p:blipFill>
        <p:spPr>
          <a:xfrm>
            <a:off x="7083833" y="3799524"/>
            <a:ext cx="4246867" cy="2710471"/>
          </a:xfrm>
          <a:prstGeom prst="rect">
            <a:avLst/>
          </a:prstGeom>
          <a:noFill/>
          <a:ln>
            <a:noFill/>
          </a:ln>
        </p:spPr>
      </p:pic>
      <p:sp>
        <p:nvSpPr>
          <p:cNvPr id="3" name="Rectangle 2">
            <a:extLst>
              <a:ext uri="{FF2B5EF4-FFF2-40B4-BE49-F238E27FC236}">
                <a16:creationId xmlns:a16="http://schemas.microsoft.com/office/drawing/2014/main" id="{5822D6A0-BACD-A598-415E-B766E801655F}"/>
              </a:ext>
            </a:extLst>
          </p:cNvPr>
          <p:cNvSpPr/>
          <p:nvPr/>
        </p:nvSpPr>
        <p:spPr>
          <a:xfrm>
            <a:off x="6931248" y="2430667"/>
            <a:ext cx="4879752" cy="1200329"/>
          </a:xfrm>
          <a:prstGeom prst="rect">
            <a:avLst/>
          </a:prstGeom>
        </p:spPr>
        <p:txBody>
          <a:bodyPr wrap="square">
            <a:spAutoFit/>
          </a:bodyPr>
          <a:lstStyle/>
          <a:p>
            <a:r>
              <a:rPr lang="en-US" sz="2400" b="1" dirty="0"/>
              <a:t>ADAPTATION</a:t>
            </a:r>
            <a:r>
              <a:rPr lang="en-US" sz="2400" dirty="0"/>
              <a:t>: Adapting to the climate change already in the pipeline </a:t>
            </a:r>
          </a:p>
        </p:txBody>
      </p:sp>
      <p:sp>
        <p:nvSpPr>
          <p:cNvPr id="4" name="Rectangle 3">
            <a:extLst>
              <a:ext uri="{FF2B5EF4-FFF2-40B4-BE49-F238E27FC236}">
                <a16:creationId xmlns:a16="http://schemas.microsoft.com/office/drawing/2014/main" id="{3551E19C-07ED-2590-EFED-8432F7B6C8ED}"/>
              </a:ext>
            </a:extLst>
          </p:cNvPr>
          <p:cNvSpPr/>
          <p:nvPr/>
        </p:nvSpPr>
        <p:spPr>
          <a:xfrm>
            <a:off x="632671" y="2473811"/>
            <a:ext cx="5773545" cy="1200329"/>
          </a:xfrm>
          <a:prstGeom prst="rect">
            <a:avLst/>
          </a:prstGeom>
        </p:spPr>
        <p:txBody>
          <a:bodyPr wrap="square">
            <a:spAutoFit/>
          </a:bodyPr>
          <a:lstStyle/>
          <a:p>
            <a:r>
              <a:rPr lang="en-US" sz="2400" b="1" dirty="0"/>
              <a:t>MITIGATION</a:t>
            </a:r>
            <a:r>
              <a:rPr lang="en-US" sz="2400" dirty="0"/>
              <a:t>: Reducing emissions of and stabilizing the levels of heat-trapping greenhouse gases in the atmosphere </a:t>
            </a:r>
          </a:p>
        </p:txBody>
      </p:sp>
      <p:sp>
        <p:nvSpPr>
          <p:cNvPr id="14" name="Google Shape;482;p65">
            <a:extLst>
              <a:ext uri="{FF2B5EF4-FFF2-40B4-BE49-F238E27FC236}">
                <a16:creationId xmlns:a16="http://schemas.microsoft.com/office/drawing/2014/main" id="{E0106E54-AAA3-5F58-CB3E-542F4F41054F}"/>
              </a:ext>
            </a:extLst>
          </p:cNvPr>
          <p:cNvSpPr/>
          <p:nvPr/>
        </p:nvSpPr>
        <p:spPr>
          <a:xfrm rot="7929390">
            <a:off x="3024443" y="2014468"/>
            <a:ext cx="857871" cy="317913"/>
          </a:xfrm>
          <a:prstGeom prst="rightArrow">
            <a:avLst>
              <a:gd name="adj1" fmla="val 50000"/>
              <a:gd name="adj2" fmla="val 50000"/>
            </a:avLst>
          </a:prstGeom>
          <a:solidFill>
            <a:schemeClr val="dk1"/>
          </a:solidFill>
          <a:ln w="158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 name="Google Shape;482;p65">
            <a:extLst>
              <a:ext uri="{FF2B5EF4-FFF2-40B4-BE49-F238E27FC236}">
                <a16:creationId xmlns:a16="http://schemas.microsoft.com/office/drawing/2014/main" id="{E387020A-B379-9D1D-E058-A55723564683}"/>
              </a:ext>
            </a:extLst>
          </p:cNvPr>
          <p:cNvSpPr/>
          <p:nvPr/>
        </p:nvSpPr>
        <p:spPr>
          <a:xfrm rot="2318309">
            <a:off x="8870173" y="1932956"/>
            <a:ext cx="857871" cy="317913"/>
          </a:xfrm>
          <a:prstGeom prst="rightArrow">
            <a:avLst>
              <a:gd name="adj1" fmla="val 50000"/>
              <a:gd name="adj2" fmla="val 50000"/>
            </a:avLst>
          </a:prstGeom>
          <a:solidFill>
            <a:schemeClr val="dk1"/>
          </a:solidFill>
          <a:ln w="158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5139225-DE9F-B6AE-72A5-24E642860964}"/>
              </a:ext>
            </a:extLst>
          </p:cNvPr>
          <p:cNvSpPr txBox="1"/>
          <p:nvPr/>
        </p:nvSpPr>
        <p:spPr>
          <a:xfrm>
            <a:off x="3859099" y="6263774"/>
            <a:ext cx="1690254" cy="246221"/>
          </a:xfrm>
          <a:prstGeom prst="rect">
            <a:avLst/>
          </a:prstGeom>
          <a:noFill/>
        </p:spPr>
        <p:txBody>
          <a:bodyPr wrap="square" rtlCol="0">
            <a:spAutoFit/>
          </a:bodyPr>
          <a:lstStyle/>
          <a:p>
            <a:r>
              <a:rPr lang="en-US" sz="1000" dirty="0">
                <a:solidFill>
                  <a:schemeClr val="bg1"/>
                </a:solidFill>
              </a:rPr>
              <a:t>Credit: Tony Webster</a:t>
            </a:r>
          </a:p>
        </p:txBody>
      </p:sp>
      <p:sp>
        <p:nvSpPr>
          <p:cNvPr id="17" name="TextBox 16">
            <a:extLst>
              <a:ext uri="{FF2B5EF4-FFF2-40B4-BE49-F238E27FC236}">
                <a16:creationId xmlns:a16="http://schemas.microsoft.com/office/drawing/2014/main" id="{4CA38997-0F81-4C6E-E375-242D1543E27A}"/>
              </a:ext>
            </a:extLst>
          </p:cNvPr>
          <p:cNvSpPr txBox="1"/>
          <p:nvPr/>
        </p:nvSpPr>
        <p:spPr>
          <a:xfrm>
            <a:off x="7083833" y="6263773"/>
            <a:ext cx="1833581" cy="246221"/>
          </a:xfrm>
          <a:prstGeom prst="rect">
            <a:avLst/>
          </a:prstGeom>
          <a:noFill/>
        </p:spPr>
        <p:txBody>
          <a:bodyPr wrap="square" rtlCol="0">
            <a:spAutoFit/>
          </a:bodyPr>
          <a:lstStyle/>
          <a:p>
            <a:r>
              <a:rPr lang="en-US" sz="1000" dirty="0">
                <a:solidFill>
                  <a:schemeClr val="bg1"/>
                </a:solidFill>
              </a:rPr>
              <a:t>Credit: Dr. </a:t>
            </a:r>
            <a:r>
              <a:rPr lang="en-US" sz="1000" dirty="0" err="1">
                <a:solidFill>
                  <a:schemeClr val="bg1"/>
                </a:solidFill>
              </a:rPr>
              <a:t>Denielle</a:t>
            </a:r>
            <a:r>
              <a:rPr lang="en-US" sz="1000" dirty="0">
                <a:solidFill>
                  <a:schemeClr val="bg1"/>
                </a:solidFill>
              </a:rPr>
              <a:t> </a:t>
            </a:r>
            <a:r>
              <a:rPr lang="en-US" sz="1000" dirty="0" err="1">
                <a:solidFill>
                  <a:schemeClr val="bg1"/>
                </a:solidFill>
              </a:rPr>
              <a:t>Kreeger</a:t>
            </a:r>
            <a:endParaRPr lang="en-US" sz="1000" dirty="0">
              <a:solidFill>
                <a:schemeClr val="bg1"/>
              </a:solidFill>
            </a:endParaRPr>
          </a:p>
        </p:txBody>
      </p:sp>
      <p:pic>
        <p:nvPicPr>
          <p:cNvPr id="12" name="Audio 11">
            <a:hlinkClick r:id="" action="ppaction://media"/>
            <a:extLst>
              <a:ext uri="{FF2B5EF4-FFF2-40B4-BE49-F238E27FC236}">
                <a16:creationId xmlns:a16="http://schemas.microsoft.com/office/drawing/2014/main" id="{B5D5A100-985F-863E-2E28-B362801FBB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6148120"/>
      </p:ext>
    </p:extLst>
  </p:cSld>
  <p:clrMapOvr>
    <a:masterClrMapping/>
  </p:clrMapOvr>
  <mc:AlternateContent xmlns:mc="http://schemas.openxmlformats.org/markup-compatibility/2006" xmlns:p14="http://schemas.microsoft.com/office/powerpoint/2010/main">
    <mc:Choice Requires="p14">
      <p:transition spd="slow" p14:dur="2000" advTm="39427"/>
    </mc:Choice>
    <mc:Fallback xmlns="">
      <p:transition spd="slow" advTm="3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25" name="Google Shape;60;p14">
            <a:extLst>
              <a:ext uri="{FF2B5EF4-FFF2-40B4-BE49-F238E27FC236}">
                <a16:creationId xmlns:a16="http://schemas.microsoft.com/office/drawing/2014/main" id="{80402853-79DB-FC01-B774-74555C2FFD38}"/>
              </a:ext>
            </a:extLst>
          </p:cNvPr>
          <p:cNvSpPr txBox="1">
            <a:spLocks/>
          </p:cNvSpPr>
          <p:nvPr/>
        </p:nvSpPr>
        <p:spPr>
          <a:xfrm>
            <a:off x="443372" y="278016"/>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sz="3100" b="1" dirty="0">
                <a:latin typeface="Arial" panose="020B0604020202020204" pitchFamily="34" charset="0"/>
              </a:rPr>
              <a:t>6. WE NEED TO ADAPT NOW</a:t>
            </a:r>
          </a:p>
        </p:txBody>
      </p:sp>
      <p:pic>
        <p:nvPicPr>
          <p:cNvPr id="6" name="Google Shape;403;g12410f87c1d_0_99">
            <a:extLst>
              <a:ext uri="{FF2B5EF4-FFF2-40B4-BE49-F238E27FC236}">
                <a16:creationId xmlns:a16="http://schemas.microsoft.com/office/drawing/2014/main" id="{7FA675BE-932D-8E6F-2A46-EF29406E4D06}"/>
              </a:ext>
            </a:extLst>
          </p:cNvPr>
          <p:cNvPicPr preferRelativeResize="0"/>
          <p:nvPr/>
        </p:nvPicPr>
        <p:blipFill rotWithShape="1">
          <a:blip r:embed="rId5">
            <a:alphaModFix/>
          </a:blip>
          <a:srcRect b="88665"/>
          <a:stretch/>
        </p:blipFill>
        <p:spPr>
          <a:xfrm>
            <a:off x="-1" y="6102829"/>
            <a:ext cx="12192001" cy="774221"/>
          </a:xfrm>
          <a:prstGeom prst="rect">
            <a:avLst/>
          </a:prstGeom>
          <a:noFill/>
          <a:ln>
            <a:noFill/>
          </a:ln>
        </p:spPr>
      </p:pic>
      <p:pic>
        <p:nvPicPr>
          <p:cNvPr id="7" name="Google Shape;403;g12410f87c1d_0_99">
            <a:extLst>
              <a:ext uri="{FF2B5EF4-FFF2-40B4-BE49-F238E27FC236}">
                <a16:creationId xmlns:a16="http://schemas.microsoft.com/office/drawing/2014/main" id="{58C2EDE9-2165-9516-583C-A596D526CFC0}"/>
              </a:ext>
            </a:extLst>
          </p:cNvPr>
          <p:cNvPicPr preferRelativeResize="0"/>
          <p:nvPr/>
        </p:nvPicPr>
        <p:blipFill rotWithShape="1">
          <a:blip r:embed="rId5">
            <a:alphaModFix/>
          </a:blip>
          <a:srcRect l="6875" t="14175" r="50000" b="18112"/>
          <a:stretch/>
        </p:blipFill>
        <p:spPr>
          <a:xfrm>
            <a:off x="7770528" y="1543824"/>
            <a:ext cx="4241341" cy="3770352"/>
          </a:xfrm>
          <a:prstGeom prst="rect">
            <a:avLst/>
          </a:prstGeom>
          <a:noFill/>
          <a:ln>
            <a:noFill/>
          </a:ln>
        </p:spPr>
      </p:pic>
      <p:sp>
        <p:nvSpPr>
          <p:cNvPr id="2" name="Rectangle 1">
            <a:extLst>
              <a:ext uri="{FF2B5EF4-FFF2-40B4-BE49-F238E27FC236}">
                <a16:creationId xmlns:a16="http://schemas.microsoft.com/office/drawing/2014/main" id="{A21F347A-7C1D-EA54-58DB-996E790CDEA6}"/>
              </a:ext>
            </a:extLst>
          </p:cNvPr>
          <p:cNvSpPr/>
          <p:nvPr/>
        </p:nvSpPr>
        <p:spPr>
          <a:xfrm>
            <a:off x="180131" y="1228397"/>
            <a:ext cx="7593855" cy="4401205"/>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400" dirty="0"/>
              <a:t>There are limits to adaptation. </a:t>
            </a:r>
          </a:p>
          <a:p>
            <a:pPr marL="342900" indent="-342900">
              <a:spcBef>
                <a:spcPts val="600"/>
              </a:spcBef>
              <a:spcAft>
                <a:spcPts val="600"/>
              </a:spcAft>
              <a:buFont typeface="Arial" panose="020B0604020202020204" pitchFamily="34" charset="0"/>
              <a:buChar char="•"/>
            </a:pPr>
            <a:r>
              <a:rPr lang="en-US" sz="2400" dirty="0"/>
              <a:t>Even effective adaptation cannot prevent all losses and damages </a:t>
            </a:r>
          </a:p>
          <a:p>
            <a:pPr marL="342900" indent="-342900">
              <a:spcBef>
                <a:spcPts val="600"/>
              </a:spcBef>
              <a:spcAft>
                <a:spcPts val="600"/>
              </a:spcAft>
              <a:buFont typeface="Arial" panose="020B0604020202020204" pitchFamily="34" charset="0"/>
              <a:buChar char="•"/>
            </a:pPr>
            <a:r>
              <a:rPr lang="en-US" sz="2400" dirty="0"/>
              <a:t>Above 1.5°C some natural solutions may no longer work. </a:t>
            </a:r>
          </a:p>
          <a:p>
            <a:pPr marL="342900" indent="-342900">
              <a:spcBef>
                <a:spcPts val="600"/>
              </a:spcBef>
              <a:spcAft>
                <a:spcPts val="600"/>
              </a:spcAft>
              <a:buFont typeface="Arial" panose="020B0604020202020204" pitchFamily="34" charset="0"/>
              <a:buChar char="•"/>
            </a:pPr>
            <a:r>
              <a:rPr lang="en-US" sz="2400" dirty="0"/>
              <a:t>Above 1.5°C, lack of fresh water could mean that people living on small islands and those dependent on glaciers and snowmelt can no longer adapt. </a:t>
            </a:r>
          </a:p>
          <a:p>
            <a:pPr marL="342900" indent="-342900">
              <a:spcBef>
                <a:spcPts val="600"/>
              </a:spcBef>
              <a:spcAft>
                <a:spcPts val="600"/>
              </a:spcAft>
              <a:buFont typeface="Arial" panose="020B0604020202020204" pitchFamily="34" charset="0"/>
              <a:buChar char="•"/>
            </a:pPr>
            <a:r>
              <a:rPr lang="en-US" sz="2400" dirty="0"/>
              <a:t>By 2°C it will be challenging to farm multiple staple crops in many current growing areas. </a:t>
            </a:r>
          </a:p>
        </p:txBody>
      </p:sp>
      <p:pic>
        <p:nvPicPr>
          <p:cNvPr id="3" name="Audio 2">
            <a:hlinkClick r:id="" action="ppaction://media"/>
            <a:extLst>
              <a:ext uri="{FF2B5EF4-FFF2-40B4-BE49-F238E27FC236}">
                <a16:creationId xmlns:a16="http://schemas.microsoft.com/office/drawing/2014/main" id="{77CD8DC5-B43F-C3D5-248A-5CB054CBBC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7759117"/>
      </p:ext>
    </p:extLst>
  </p:cSld>
  <p:clrMapOvr>
    <a:masterClrMapping/>
  </p:clrMapOvr>
  <mc:AlternateContent xmlns:mc="http://schemas.openxmlformats.org/markup-compatibility/2006" xmlns:p14="http://schemas.microsoft.com/office/powerpoint/2010/main">
    <mc:Choice Requires="p14">
      <p:transition spd="slow" p14:dur="2000" advTm="39396"/>
    </mc:Choice>
    <mc:Fallback xmlns="">
      <p:transition spd="slow" advTm="3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25" name="Google Shape;60;p14">
            <a:extLst>
              <a:ext uri="{FF2B5EF4-FFF2-40B4-BE49-F238E27FC236}">
                <a16:creationId xmlns:a16="http://schemas.microsoft.com/office/drawing/2014/main" id="{80402853-79DB-FC01-B774-74555C2FFD38}"/>
              </a:ext>
            </a:extLst>
          </p:cNvPr>
          <p:cNvSpPr txBox="1">
            <a:spLocks/>
          </p:cNvSpPr>
          <p:nvPr/>
        </p:nvSpPr>
        <p:spPr>
          <a:xfrm>
            <a:off x="443372" y="278016"/>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b="1" dirty="0">
                <a:latin typeface="Arial" panose="020B0604020202020204" pitchFamily="34" charset="0"/>
              </a:rPr>
              <a:t>CONCLUSIONS</a:t>
            </a:r>
          </a:p>
        </p:txBody>
      </p:sp>
      <p:sp>
        <p:nvSpPr>
          <p:cNvPr id="3" name="Text Placeholder 2">
            <a:extLst>
              <a:ext uri="{FF2B5EF4-FFF2-40B4-BE49-F238E27FC236}">
                <a16:creationId xmlns:a16="http://schemas.microsoft.com/office/drawing/2014/main" id="{0B3BC0B2-0C35-6BC8-F6F0-626636DAD10F}"/>
              </a:ext>
            </a:extLst>
          </p:cNvPr>
          <p:cNvSpPr>
            <a:spLocks noGrp="1"/>
          </p:cNvSpPr>
          <p:nvPr>
            <p:ph type="body" idx="1"/>
          </p:nvPr>
        </p:nvSpPr>
        <p:spPr>
          <a:xfrm>
            <a:off x="443372" y="1719299"/>
            <a:ext cx="10515600" cy="4351338"/>
          </a:xfrm>
        </p:spPr>
        <p:txBody>
          <a:bodyPr>
            <a:normAutofit/>
          </a:bodyPr>
          <a:lstStyle/>
          <a:p>
            <a:pPr indent="-457200">
              <a:lnSpc>
                <a:spcPct val="100000"/>
              </a:lnSpc>
              <a:spcBef>
                <a:spcPts val="600"/>
              </a:spcBef>
              <a:spcAft>
                <a:spcPts val="600"/>
              </a:spcAft>
              <a:buSzPct val="100000"/>
              <a:buFont typeface="+mj-lt"/>
              <a:buAutoNum type="arabicPeriod"/>
            </a:pPr>
            <a:r>
              <a:rPr lang="en-CA" sz="2400" dirty="0">
                <a:latin typeface="+mn-lt"/>
                <a:ea typeface="Arial"/>
                <a:cs typeface="Arial"/>
                <a:sym typeface="Arial"/>
              </a:rPr>
              <a:t>Weather and climate change are not the same thing</a:t>
            </a:r>
          </a:p>
          <a:p>
            <a:pPr indent="-457200">
              <a:lnSpc>
                <a:spcPct val="100000"/>
              </a:lnSpc>
              <a:spcBef>
                <a:spcPts val="600"/>
              </a:spcBef>
              <a:spcAft>
                <a:spcPts val="600"/>
              </a:spcAft>
              <a:buSzPct val="100000"/>
              <a:buFont typeface="+mj-lt"/>
              <a:buAutoNum type="arabicPeriod"/>
            </a:pPr>
            <a:r>
              <a:rPr lang="en-CA" sz="2400" dirty="0">
                <a:latin typeface="+mn-lt"/>
                <a:ea typeface="Arial"/>
                <a:cs typeface="Arial"/>
                <a:sym typeface="Arial"/>
              </a:rPr>
              <a:t>Climate change is happening</a:t>
            </a:r>
          </a:p>
          <a:p>
            <a:pPr indent="-457200">
              <a:lnSpc>
                <a:spcPct val="100000"/>
              </a:lnSpc>
              <a:spcBef>
                <a:spcPts val="600"/>
              </a:spcBef>
              <a:spcAft>
                <a:spcPts val="600"/>
              </a:spcAft>
              <a:buSzPct val="100000"/>
              <a:buFont typeface="+mj-lt"/>
              <a:buAutoNum type="arabicPeriod"/>
            </a:pPr>
            <a:r>
              <a:rPr lang="en-CA" sz="2400" dirty="0">
                <a:latin typeface="+mn-lt"/>
                <a:cs typeface="Arial"/>
                <a:sym typeface="Arial"/>
              </a:rPr>
              <a:t>Current warming is accelerated by human activity</a:t>
            </a:r>
            <a:endParaRPr lang="en-CA" sz="2400" dirty="0">
              <a:latin typeface="+mn-lt"/>
            </a:endParaRPr>
          </a:p>
          <a:p>
            <a:pPr indent="-457200">
              <a:lnSpc>
                <a:spcPct val="100000"/>
              </a:lnSpc>
              <a:spcBef>
                <a:spcPts val="600"/>
              </a:spcBef>
              <a:spcAft>
                <a:spcPts val="600"/>
              </a:spcAft>
              <a:buSzPct val="100000"/>
              <a:buFont typeface="+mj-lt"/>
              <a:buAutoNum type="arabicPeriod"/>
            </a:pPr>
            <a:r>
              <a:rPr lang="en-CA" sz="2400" dirty="0">
                <a:latin typeface="+mn-lt"/>
                <a:ea typeface="Arial"/>
                <a:cs typeface="Arial"/>
                <a:sym typeface="Arial"/>
              </a:rPr>
              <a:t>Climate change means more extremes</a:t>
            </a:r>
          </a:p>
          <a:p>
            <a:pPr indent="-457200">
              <a:lnSpc>
                <a:spcPct val="100000"/>
              </a:lnSpc>
              <a:spcBef>
                <a:spcPts val="600"/>
              </a:spcBef>
              <a:spcAft>
                <a:spcPts val="600"/>
              </a:spcAft>
              <a:buSzPct val="100000"/>
              <a:buFont typeface="+mj-lt"/>
              <a:buAutoNum type="arabicPeriod"/>
            </a:pPr>
            <a:r>
              <a:rPr lang="en-CA" sz="2400" dirty="0">
                <a:latin typeface="+mn-lt"/>
                <a:cs typeface="Arial"/>
                <a:sym typeface="Arial"/>
              </a:rPr>
              <a:t>Climate models are useful tools to plan for climate change</a:t>
            </a:r>
            <a:endParaRPr lang="en-CA" sz="2400" dirty="0">
              <a:latin typeface="+mn-lt"/>
            </a:endParaRPr>
          </a:p>
          <a:p>
            <a:pPr indent="-457200">
              <a:lnSpc>
                <a:spcPct val="100000"/>
              </a:lnSpc>
              <a:spcBef>
                <a:spcPts val="600"/>
              </a:spcBef>
              <a:spcAft>
                <a:spcPts val="600"/>
              </a:spcAft>
              <a:buSzPct val="100000"/>
              <a:buFont typeface="+mj-lt"/>
              <a:buAutoNum type="arabicPeriod"/>
            </a:pPr>
            <a:r>
              <a:rPr lang="en-CA" sz="2400" dirty="0">
                <a:latin typeface="+mn-lt"/>
                <a:ea typeface="Arial"/>
                <a:cs typeface="Arial"/>
                <a:sym typeface="Arial"/>
              </a:rPr>
              <a:t>We need to adapt now</a:t>
            </a:r>
            <a:endParaRPr lang="en-CA" sz="2400" dirty="0">
              <a:latin typeface="+mn-lt"/>
            </a:endParaRPr>
          </a:p>
        </p:txBody>
      </p:sp>
      <p:pic>
        <p:nvPicPr>
          <p:cNvPr id="4" name="Audio 3">
            <a:hlinkClick r:id="" action="ppaction://media"/>
            <a:extLst>
              <a:ext uri="{FF2B5EF4-FFF2-40B4-BE49-F238E27FC236}">
                <a16:creationId xmlns:a16="http://schemas.microsoft.com/office/drawing/2014/main" id="{CA02EFC0-E0E6-8F85-A7C6-D973B6A93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7069184"/>
      </p:ext>
    </p:extLst>
  </p:cSld>
  <p:clrMapOvr>
    <a:masterClrMapping/>
  </p:clrMapOvr>
  <mc:AlternateContent xmlns:mc="http://schemas.openxmlformats.org/markup-compatibility/2006" xmlns:p14="http://schemas.microsoft.com/office/powerpoint/2010/main">
    <mc:Choice Requires="p14">
      <p:transition spd="slow" p14:dur="2000" advTm="32346"/>
    </mc:Choice>
    <mc:Fallback xmlns="">
      <p:transition spd="slow" advTm="3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1" name="Google Shape;60;p14">
            <a:extLst>
              <a:ext uri="{FF2B5EF4-FFF2-40B4-BE49-F238E27FC236}">
                <a16:creationId xmlns:a16="http://schemas.microsoft.com/office/drawing/2014/main" id="{CF0DA0B5-6FF2-1A8D-A04D-8385C2E99D3E}"/>
              </a:ext>
            </a:extLst>
          </p:cNvPr>
          <p:cNvSpPr txBox="1">
            <a:spLocks/>
          </p:cNvSpPr>
          <p:nvPr/>
        </p:nvSpPr>
        <p:spPr>
          <a:xfrm>
            <a:off x="443372" y="278016"/>
            <a:ext cx="11748628"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b="1" dirty="0">
                <a:latin typeface="Arial" panose="020B0604020202020204" pitchFamily="34" charset="0"/>
              </a:rPr>
              <a:t>1. WEATHER AND CLIMATE ARE NOT THE SAME THING</a:t>
            </a:r>
          </a:p>
        </p:txBody>
      </p:sp>
      <p:sp>
        <p:nvSpPr>
          <p:cNvPr id="12" name="Google Shape;110;p4">
            <a:extLst>
              <a:ext uri="{FF2B5EF4-FFF2-40B4-BE49-F238E27FC236}">
                <a16:creationId xmlns:a16="http://schemas.microsoft.com/office/drawing/2014/main" id="{366E16EA-E7FA-B53E-AECF-784472637DA8}"/>
              </a:ext>
            </a:extLst>
          </p:cNvPr>
          <p:cNvSpPr txBox="1"/>
          <p:nvPr/>
        </p:nvSpPr>
        <p:spPr>
          <a:xfrm>
            <a:off x="1627258" y="6304547"/>
            <a:ext cx="893748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i="1" u="none" strike="noStrike" cap="none" dirty="0">
                <a:solidFill>
                  <a:srgbClr val="953734"/>
                </a:solidFill>
                <a:latin typeface="Calibri"/>
                <a:ea typeface="Calibri"/>
                <a:cs typeface="Calibri"/>
                <a:sym typeface="Calibri"/>
              </a:rPr>
              <a:t>“Weather is what you get; climate is what you expect.”</a:t>
            </a:r>
            <a:endParaRPr sz="2400" dirty="0"/>
          </a:p>
        </p:txBody>
      </p:sp>
      <p:sp>
        <p:nvSpPr>
          <p:cNvPr id="2" name="TextBox 1">
            <a:extLst>
              <a:ext uri="{FF2B5EF4-FFF2-40B4-BE49-F238E27FC236}">
                <a16:creationId xmlns:a16="http://schemas.microsoft.com/office/drawing/2014/main" id="{E741D4EB-7E0F-A86C-F2D9-7468D2FDB499}"/>
              </a:ext>
            </a:extLst>
          </p:cNvPr>
          <p:cNvSpPr txBox="1"/>
          <p:nvPr/>
        </p:nvSpPr>
        <p:spPr>
          <a:xfrm>
            <a:off x="443372" y="1137948"/>
            <a:ext cx="5116286" cy="2339102"/>
          </a:xfrm>
          <a:prstGeom prst="rect">
            <a:avLst/>
          </a:prstGeom>
          <a:noFill/>
        </p:spPr>
        <p:txBody>
          <a:bodyPr wrap="square" rtlCol="0">
            <a:spAutoFit/>
          </a:bodyPr>
          <a:lstStyle/>
          <a:p>
            <a:r>
              <a:rPr lang="en-US" sz="2200" b="1" dirty="0"/>
              <a:t>Weather</a:t>
            </a:r>
            <a:r>
              <a:rPr lang="en-US" sz="2200" dirty="0"/>
              <a:t> refers to atmospheric conditions that occur locally over short periods of time—from minutes to hours, days to weeks. Familiar examples include rain, snow, clouds, winds, or thunderstorms. </a:t>
            </a:r>
          </a:p>
          <a:p>
            <a:endParaRPr lang="en-US" dirty="0"/>
          </a:p>
        </p:txBody>
      </p:sp>
      <p:sp>
        <p:nvSpPr>
          <p:cNvPr id="6" name="TextBox 5">
            <a:extLst>
              <a:ext uri="{FF2B5EF4-FFF2-40B4-BE49-F238E27FC236}">
                <a16:creationId xmlns:a16="http://schemas.microsoft.com/office/drawing/2014/main" id="{57E7CD81-D9FF-A219-27DA-E90C5DA0E745}"/>
              </a:ext>
            </a:extLst>
          </p:cNvPr>
          <p:cNvSpPr txBox="1"/>
          <p:nvPr/>
        </p:nvSpPr>
        <p:spPr>
          <a:xfrm>
            <a:off x="6317686" y="1138883"/>
            <a:ext cx="5116286" cy="2000548"/>
          </a:xfrm>
          <a:prstGeom prst="rect">
            <a:avLst/>
          </a:prstGeom>
          <a:noFill/>
        </p:spPr>
        <p:txBody>
          <a:bodyPr wrap="square" rtlCol="0">
            <a:spAutoFit/>
          </a:bodyPr>
          <a:lstStyle/>
          <a:p>
            <a:r>
              <a:rPr lang="en-US" sz="2200" b="1" dirty="0"/>
              <a:t>Climate</a:t>
            </a:r>
            <a:r>
              <a:rPr lang="en-US" sz="2200" dirty="0"/>
              <a:t>, on the other hand, refers to the long-term regional or global average of temperature, humidity, and rainfall patterns over a period of time, often 30+ years. </a:t>
            </a:r>
          </a:p>
          <a:p>
            <a:endParaRPr lang="en-US" dirty="0"/>
          </a:p>
        </p:txBody>
      </p:sp>
      <p:pic>
        <p:nvPicPr>
          <p:cNvPr id="7" name="Google Shape;130;p4" descr="Text&#10;&#10;Description automatically generated with low confidence">
            <a:extLst>
              <a:ext uri="{FF2B5EF4-FFF2-40B4-BE49-F238E27FC236}">
                <a16:creationId xmlns:a16="http://schemas.microsoft.com/office/drawing/2014/main" id="{9FCD3E04-A013-6D48-19A1-31B5C497E784}"/>
              </a:ext>
            </a:extLst>
          </p:cNvPr>
          <p:cNvPicPr preferRelativeResize="0"/>
          <p:nvPr/>
        </p:nvPicPr>
        <p:blipFill rotWithShape="1">
          <a:blip r:embed="rId5">
            <a:alphaModFix/>
          </a:blip>
          <a:srcRect t="43816"/>
          <a:stretch/>
        </p:blipFill>
        <p:spPr>
          <a:xfrm>
            <a:off x="0" y="3564682"/>
            <a:ext cx="12192000" cy="2736184"/>
          </a:xfrm>
          <a:prstGeom prst="rect">
            <a:avLst/>
          </a:prstGeom>
          <a:noFill/>
          <a:ln>
            <a:noFill/>
          </a:ln>
        </p:spPr>
      </p:pic>
      <p:pic>
        <p:nvPicPr>
          <p:cNvPr id="9" name="Audio 8">
            <a:hlinkClick r:id="" action="ppaction://media"/>
            <a:extLst>
              <a:ext uri="{FF2B5EF4-FFF2-40B4-BE49-F238E27FC236}">
                <a16:creationId xmlns:a16="http://schemas.microsoft.com/office/drawing/2014/main" id="{8D8BEB9C-2C19-D0CE-2CB6-88B013AD8E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8557008"/>
      </p:ext>
    </p:extLst>
  </p:cSld>
  <p:clrMapOvr>
    <a:masterClrMapping/>
  </p:clrMapOvr>
  <mc:AlternateContent xmlns:mc="http://schemas.openxmlformats.org/markup-compatibility/2006" xmlns:p14="http://schemas.microsoft.com/office/powerpoint/2010/main">
    <mc:Choice Requires="p14">
      <p:transition spd="slow" p14:dur="2000" advTm="44118"/>
    </mc:Choice>
    <mc:Fallback xmlns="">
      <p:transition spd="slow" advTm="4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5" descr="Graphical user interface, text, application&#10;&#10;Description automatically generated"/>
          <p:cNvPicPr preferRelativeResize="0"/>
          <p:nvPr/>
        </p:nvPicPr>
        <p:blipFill rotWithShape="1">
          <a:blip r:embed="rId5">
            <a:alphaModFix/>
          </a:blip>
          <a:srcRect t="78315"/>
          <a:stretch/>
        </p:blipFill>
        <p:spPr>
          <a:xfrm>
            <a:off x="137375" y="4876800"/>
            <a:ext cx="12192000" cy="1108788"/>
          </a:xfrm>
          <a:prstGeom prst="rect">
            <a:avLst/>
          </a:prstGeom>
          <a:noFill/>
          <a:ln>
            <a:noFill/>
          </a:ln>
        </p:spPr>
      </p:pic>
      <p:cxnSp>
        <p:nvCxnSpPr>
          <p:cNvPr id="142" name="Google Shape;142;p5"/>
          <p:cNvCxnSpPr/>
          <p:nvPr/>
        </p:nvCxnSpPr>
        <p:spPr>
          <a:xfrm>
            <a:off x="8431306" y="3872753"/>
            <a:ext cx="2783541" cy="0"/>
          </a:xfrm>
          <a:prstGeom prst="straightConnector1">
            <a:avLst/>
          </a:prstGeom>
          <a:noFill/>
          <a:ln w="9525" cap="flat" cmpd="sng">
            <a:solidFill>
              <a:schemeClr val="dk1"/>
            </a:solidFill>
            <a:prstDash val="solid"/>
            <a:miter lim="800000"/>
            <a:headEnd type="none" w="sm" len="sm"/>
            <a:tailEnd type="none" w="sm" len="sm"/>
          </a:ln>
        </p:spPr>
      </p:cxnSp>
      <p:sp>
        <p:nvSpPr>
          <p:cNvPr id="143" name="Google Shape;143;p5"/>
          <p:cNvSpPr/>
          <p:nvPr/>
        </p:nvSpPr>
        <p:spPr>
          <a:xfrm>
            <a:off x="8405548" y="3734873"/>
            <a:ext cx="3649077" cy="215475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5"/>
          <p:cNvSpPr/>
          <p:nvPr/>
        </p:nvSpPr>
        <p:spPr>
          <a:xfrm>
            <a:off x="6413679" y="4031087"/>
            <a:ext cx="2253803" cy="195450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5"/>
          <p:cNvSpPr txBox="1"/>
          <p:nvPr/>
        </p:nvSpPr>
        <p:spPr>
          <a:xfrm>
            <a:off x="8293931" y="3688087"/>
            <a:ext cx="2833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46" name="Google Shape;146;p5" descr="Text&#10;&#10;Description automatically generated with low confidence"/>
          <p:cNvPicPr preferRelativeResize="0"/>
          <p:nvPr/>
        </p:nvPicPr>
        <p:blipFill rotWithShape="1">
          <a:blip r:embed="rId6">
            <a:alphaModFix/>
          </a:blip>
          <a:srcRect l="44576" t="39471"/>
          <a:stretch/>
        </p:blipFill>
        <p:spPr>
          <a:xfrm>
            <a:off x="1334091" y="3277305"/>
            <a:ext cx="8488985" cy="3580691"/>
          </a:xfrm>
          <a:prstGeom prst="rect">
            <a:avLst/>
          </a:prstGeom>
          <a:noFill/>
          <a:ln>
            <a:noFill/>
          </a:ln>
        </p:spPr>
      </p:pic>
      <p:sp>
        <p:nvSpPr>
          <p:cNvPr id="12" name="Google Shape;60;p14">
            <a:extLst>
              <a:ext uri="{FF2B5EF4-FFF2-40B4-BE49-F238E27FC236}">
                <a16:creationId xmlns:a16="http://schemas.microsoft.com/office/drawing/2014/main" id="{6B894370-73BE-410D-0B45-D46520424C43}"/>
              </a:ext>
            </a:extLst>
          </p:cNvPr>
          <p:cNvSpPr txBox="1">
            <a:spLocks/>
          </p:cNvSpPr>
          <p:nvPr/>
        </p:nvSpPr>
        <p:spPr>
          <a:xfrm>
            <a:off x="443372" y="278016"/>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None/>
            </a:pPr>
            <a:r>
              <a:rPr lang="en-US" b="1" dirty="0">
                <a:latin typeface="Arial" panose="020B0604020202020204" pitchFamily="34" charset="0"/>
              </a:rPr>
              <a:t>2. CLIMATE CHANGE IS HAPPENING</a:t>
            </a:r>
          </a:p>
        </p:txBody>
      </p:sp>
      <p:sp>
        <p:nvSpPr>
          <p:cNvPr id="2" name="Rectangle 1">
            <a:extLst>
              <a:ext uri="{FF2B5EF4-FFF2-40B4-BE49-F238E27FC236}">
                <a16:creationId xmlns:a16="http://schemas.microsoft.com/office/drawing/2014/main" id="{D1D9EF49-CFE2-25C0-FCB6-872CA18FCB76}"/>
              </a:ext>
            </a:extLst>
          </p:cNvPr>
          <p:cNvSpPr/>
          <p:nvPr/>
        </p:nvSpPr>
        <p:spPr>
          <a:xfrm>
            <a:off x="443373" y="1129810"/>
            <a:ext cx="5652628" cy="2462213"/>
          </a:xfrm>
          <a:prstGeom prst="rect">
            <a:avLst/>
          </a:prstGeom>
        </p:spPr>
        <p:txBody>
          <a:bodyPr wrap="square">
            <a:spAutoFit/>
          </a:bodyPr>
          <a:lstStyle/>
          <a:p>
            <a:r>
              <a:rPr lang="en-US" sz="2200" b="1" dirty="0"/>
              <a:t>Global warming </a:t>
            </a:r>
            <a:r>
              <a:rPr lang="en-US" sz="2200" dirty="0"/>
              <a:t>is the long-term heating of Earth's climate system observed since the pre-industrial period (between 1850 and 1900) due to human activities, primarily fossil fuel burning, which increases heat-trapping greenhouse gas levels in Earth's atmosphere. </a:t>
            </a:r>
          </a:p>
        </p:txBody>
      </p:sp>
      <p:sp>
        <p:nvSpPr>
          <p:cNvPr id="11" name="Rectangle 10">
            <a:extLst>
              <a:ext uri="{FF2B5EF4-FFF2-40B4-BE49-F238E27FC236}">
                <a16:creationId xmlns:a16="http://schemas.microsoft.com/office/drawing/2014/main" id="{65F000FE-ECFF-53EF-1442-DB696816CE03}"/>
              </a:ext>
            </a:extLst>
          </p:cNvPr>
          <p:cNvSpPr/>
          <p:nvPr/>
        </p:nvSpPr>
        <p:spPr>
          <a:xfrm>
            <a:off x="6096000" y="1145241"/>
            <a:ext cx="5747043" cy="2462213"/>
          </a:xfrm>
          <a:prstGeom prst="rect">
            <a:avLst/>
          </a:prstGeom>
        </p:spPr>
        <p:txBody>
          <a:bodyPr wrap="square">
            <a:spAutoFit/>
          </a:bodyPr>
          <a:lstStyle/>
          <a:p>
            <a:r>
              <a:rPr lang="en-US" sz="2200" b="1" dirty="0"/>
              <a:t>Climate change </a:t>
            </a:r>
            <a:r>
              <a:rPr lang="en-US" sz="2200" dirty="0"/>
              <a:t>is a long-term change (30+ years) in the average weather patterns that have come to define Earth's local, regional, and global climates. It includes global warming, but refers to the broader range of changes including shrinking mountain glaciers and extreme weather. </a:t>
            </a:r>
          </a:p>
        </p:txBody>
      </p:sp>
      <p:pic>
        <p:nvPicPr>
          <p:cNvPr id="6" name="Audio 5">
            <a:hlinkClick r:id="" action="ppaction://media"/>
            <a:extLst>
              <a:ext uri="{FF2B5EF4-FFF2-40B4-BE49-F238E27FC236}">
                <a16:creationId xmlns:a16="http://schemas.microsoft.com/office/drawing/2014/main" id="{7E07B6AF-5677-9B51-1D0D-26EABC6414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59483265"/>
      </p:ext>
    </p:extLst>
  </p:cSld>
  <p:clrMapOvr>
    <a:masterClrMapping/>
  </p:clrMapOvr>
  <mc:AlternateContent xmlns:mc="http://schemas.openxmlformats.org/markup-compatibility/2006" xmlns:p14="http://schemas.microsoft.com/office/powerpoint/2010/main">
    <mc:Choice Requires="p14">
      <p:transition spd="slow" p14:dur="2000" advTm="44164"/>
    </mc:Choice>
    <mc:Fallback xmlns="">
      <p:transition spd="slow" advTm="4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3" name="Google Shape;163;p7" descr="Graphical user interface&#10;&#10;Description automatically generated"/>
          <p:cNvPicPr preferRelativeResize="0"/>
          <p:nvPr/>
        </p:nvPicPr>
        <p:blipFill rotWithShape="1">
          <a:blip r:embed="rId5">
            <a:alphaModFix/>
          </a:blip>
          <a:srcRect l="53680" t="11717" b="22368"/>
          <a:stretch/>
        </p:blipFill>
        <p:spPr>
          <a:xfrm>
            <a:off x="7044746" y="3142427"/>
            <a:ext cx="4887763" cy="3406480"/>
          </a:xfrm>
          <a:prstGeom prst="rect">
            <a:avLst/>
          </a:prstGeom>
          <a:noFill/>
          <a:ln>
            <a:noFill/>
          </a:ln>
        </p:spPr>
      </p:pic>
      <p:pic>
        <p:nvPicPr>
          <p:cNvPr id="164" name="Google Shape;164;p7" descr="A satellite image of the earth&#10;&#10;Description automatically generated with low confidence"/>
          <p:cNvPicPr preferRelativeResize="0"/>
          <p:nvPr/>
        </p:nvPicPr>
        <p:blipFill rotWithShape="1">
          <a:blip r:embed="rId6">
            <a:alphaModFix/>
          </a:blip>
          <a:srcRect/>
          <a:stretch/>
        </p:blipFill>
        <p:spPr>
          <a:xfrm>
            <a:off x="7044746" y="497257"/>
            <a:ext cx="4766072" cy="2645170"/>
          </a:xfrm>
          <a:prstGeom prst="rect">
            <a:avLst/>
          </a:prstGeom>
          <a:noFill/>
          <a:ln>
            <a:noFill/>
          </a:ln>
        </p:spPr>
      </p:pic>
      <p:sp>
        <p:nvSpPr>
          <p:cNvPr id="165" name="Google Shape;165;p7"/>
          <p:cNvSpPr txBox="1"/>
          <p:nvPr/>
        </p:nvSpPr>
        <p:spPr>
          <a:xfrm>
            <a:off x="7044746" y="3142427"/>
            <a:ext cx="514725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Satellite image provided by Maxar Technologies, Indian Express. Tonga Eruption</a:t>
            </a:r>
            <a:endParaRPr sz="1400" b="0" i="0" u="none" strike="noStrike" cap="none">
              <a:solidFill>
                <a:srgbClr val="000000"/>
              </a:solidFill>
              <a:latin typeface="Arial"/>
              <a:ea typeface="Arial"/>
              <a:cs typeface="Arial"/>
              <a:sym typeface="Arial"/>
            </a:endParaRPr>
          </a:p>
        </p:txBody>
      </p:sp>
      <p:sp>
        <p:nvSpPr>
          <p:cNvPr id="166" name="Google Shape;166;p7"/>
          <p:cNvSpPr txBox="1">
            <a:spLocks noGrp="1"/>
          </p:cNvSpPr>
          <p:nvPr>
            <p:ph type="title"/>
          </p:nvPr>
        </p:nvSpPr>
        <p:spPr>
          <a:xfrm>
            <a:off x="567564" y="129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600" b="1" dirty="0">
                <a:latin typeface="+mj-lt"/>
                <a:ea typeface="Calibri"/>
                <a:cs typeface="Calibri"/>
                <a:sym typeface="Calibri"/>
              </a:rPr>
              <a:t>Factors Causing Climate Change</a:t>
            </a:r>
            <a:endParaRPr sz="2600" dirty="0">
              <a:latin typeface="+mj-lt"/>
            </a:endParaRPr>
          </a:p>
        </p:txBody>
      </p:sp>
      <p:sp>
        <p:nvSpPr>
          <p:cNvPr id="2" name="Rectangle 1">
            <a:extLst>
              <a:ext uri="{FF2B5EF4-FFF2-40B4-BE49-F238E27FC236}">
                <a16:creationId xmlns:a16="http://schemas.microsoft.com/office/drawing/2014/main" id="{6F47AED8-4B3C-B636-9269-1ECF6EB6B307}"/>
              </a:ext>
            </a:extLst>
          </p:cNvPr>
          <p:cNvSpPr/>
          <p:nvPr/>
        </p:nvSpPr>
        <p:spPr>
          <a:xfrm>
            <a:off x="567564" y="1311553"/>
            <a:ext cx="6096000" cy="4524315"/>
          </a:xfrm>
          <a:prstGeom prst="rect">
            <a:avLst/>
          </a:prstGeom>
        </p:spPr>
        <p:txBody>
          <a:bodyPr>
            <a:spAutoFit/>
          </a:bodyPr>
          <a:lstStyle/>
          <a:p>
            <a:r>
              <a:rPr lang="en-US" sz="2200" b="1" dirty="0"/>
              <a:t>Natural processes </a:t>
            </a:r>
            <a:r>
              <a:rPr lang="en-US" sz="2200" dirty="0"/>
              <a:t>can contribute to climate change, including internal variability (e.g., cyclical ocean patterns like El Nino and La Nina) and external forcings (e.g., volcanic activity, changes in the Sun's energy output, variations in Earth's orbit).</a:t>
            </a:r>
          </a:p>
          <a:p>
            <a:endParaRPr lang="en-US" sz="2400" dirty="0"/>
          </a:p>
          <a:p>
            <a:r>
              <a:rPr lang="en-US" sz="2200" dirty="0"/>
              <a:t>Changes observed in Earth's climate since the early 20th century are partly driven by </a:t>
            </a:r>
            <a:r>
              <a:rPr lang="en-US" sz="2200" b="1" dirty="0"/>
              <a:t>human activities</a:t>
            </a:r>
            <a:r>
              <a:rPr lang="en-US" sz="2200" dirty="0"/>
              <a:t>, particularly fossil fuel burning and deforestation, which increases heat-trapping greenhouse gas levels in Earth's atmosphere, raising Earth's average surface temperature. </a:t>
            </a:r>
          </a:p>
        </p:txBody>
      </p:sp>
      <p:pic>
        <p:nvPicPr>
          <p:cNvPr id="5" name="Audio 4">
            <a:hlinkClick r:id="" action="ppaction://media"/>
            <a:extLst>
              <a:ext uri="{FF2B5EF4-FFF2-40B4-BE49-F238E27FC236}">
                <a16:creationId xmlns:a16="http://schemas.microsoft.com/office/drawing/2014/main" id="{B79A139C-D0C6-C2B5-8CB5-A6966A5168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00321683"/>
      </p:ext>
    </p:extLst>
  </p:cSld>
  <p:clrMapOvr>
    <a:masterClrMapping/>
  </p:clrMapOvr>
  <mc:AlternateContent xmlns:mc="http://schemas.openxmlformats.org/markup-compatibility/2006" xmlns:p14="http://schemas.microsoft.com/office/powerpoint/2010/main">
    <mc:Choice Requires="p14">
      <p:transition spd="slow" p14:dur="2000" advTm="50840"/>
    </mc:Choice>
    <mc:Fallback xmlns="">
      <p:transition spd="slow" advTm="5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grpSp>
        <p:nvGrpSpPr>
          <p:cNvPr id="197" name="Google Shape;197;p11"/>
          <p:cNvGrpSpPr/>
          <p:nvPr/>
        </p:nvGrpSpPr>
        <p:grpSpPr>
          <a:xfrm>
            <a:off x="3703105" y="1920004"/>
            <a:ext cx="5570936" cy="4351481"/>
            <a:chOff x="0" y="531"/>
            <a:chExt cx="7803524" cy="4351481"/>
          </a:xfrm>
        </p:grpSpPr>
        <p:cxnSp>
          <p:nvCxnSpPr>
            <p:cNvPr id="198" name="Google Shape;198;p11"/>
            <p:cNvCxnSpPr/>
            <p:nvPr/>
          </p:nvCxnSpPr>
          <p:spPr>
            <a:xfrm>
              <a:off x="0" y="531"/>
              <a:ext cx="7803524"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199" name="Google Shape;199;p11"/>
            <p:cNvSpPr/>
            <p:nvPr/>
          </p:nvSpPr>
          <p:spPr>
            <a:xfrm>
              <a:off x="0" y="531"/>
              <a:ext cx="7803524" cy="8702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1"/>
            <p:cNvSpPr txBox="1"/>
            <p:nvPr/>
          </p:nvSpPr>
          <p:spPr>
            <a:xfrm>
              <a:off x="0" y="531"/>
              <a:ext cx="7803524" cy="870296"/>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400" b="0" i="0" u="none" strike="noStrike" cap="none" dirty="0">
                  <a:solidFill>
                    <a:schemeClr val="dk1"/>
                  </a:solidFill>
                  <a:latin typeface="+mj-lt"/>
                  <a:ea typeface="Calibri"/>
                  <a:cs typeface="Calibri"/>
                  <a:sym typeface="Calibri"/>
                </a:rPr>
                <a:t>Rising Global Temperatures</a:t>
              </a:r>
              <a:endParaRPr sz="2400" b="0" i="0" u="none" strike="noStrike" cap="none" dirty="0">
                <a:solidFill>
                  <a:srgbClr val="000000"/>
                </a:solidFill>
                <a:latin typeface="+mj-lt"/>
                <a:ea typeface="Arial"/>
                <a:cs typeface="Arial"/>
                <a:sym typeface="Arial"/>
              </a:endParaRPr>
            </a:p>
          </p:txBody>
        </p:sp>
        <p:cxnSp>
          <p:nvCxnSpPr>
            <p:cNvPr id="201" name="Google Shape;201;p11"/>
            <p:cNvCxnSpPr/>
            <p:nvPr/>
          </p:nvCxnSpPr>
          <p:spPr>
            <a:xfrm>
              <a:off x="0" y="870827"/>
              <a:ext cx="7803524" cy="0"/>
            </a:xfrm>
            <a:prstGeom prst="straightConnector1">
              <a:avLst/>
            </a:prstGeom>
            <a:solidFill>
              <a:srgbClr val="52CBCC"/>
            </a:solidFill>
            <a:ln w="12700" cap="flat" cmpd="sng">
              <a:solidFill>
                <a:srgbClr val="52CBCC"/>
              </a:solidFill>
              <a:prstDash val="solid"/>
              <a:miter lim="800000"/>
              <a:headEnd type="none" w="sm" len="sm"/>
              <a:tailEnd type="none" w="sm" len="sm"/>
            </a:ln>
          </p:spPr>
        </p:cxnSp>
        <p:sp>
          <p:nvSpPr>
            <p:cNvPr id="202" name="Google Shape;202;p11"/>
            <p:cNvSpPr/>
            <p:nvPr/>
          </p:nvSpPr>
          <p:spPr>
            <a:xfrm>
              <a:off x="0" y="870827"/>
              <a:ext cx="7803524" cy="8702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1"/>
            <p:cNvSpPr txBox="1"/>
            <p:nvPr/>
          </p:nvSpPr>
          <p:spPr>
            <a:xfrm>
              <a:off x="0" y="870827"/>
              <a:ext cx="7803524" cy="870296"/>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400" b="0" i="0" u="none" strike="noStrike" cap="none" dirty="0">
                  <a:solidFill>
                    <a:schemeClr val="dk1"/>
                  </a:solidFill>
                  <a:latin typeface="+mj-lt"/>
                  <a:ea typeface="Calibri"/>
                  <a:cs typeface="Calibri"/>
                  <a:sym typeface="Calibri"/>
                </a:rPr>
                <a:t>Warming Oceans</a:t>
              </a:r>
              <a:endParaRPr sz="2400" b="0" i="0" u="none" strike="noStrike" cap="none" dirty="0">
                <a:solidFill>
                  <a:srgbClr val="000000"/>
                </a:solidFill>
                <a:latin typeface="+mj-lt"/>
                <a:ea typeface="Arial"/>
                <a:cs typeface="Arial"/>
                <a:sym typeface="Arial"/>
              </a:endParaRPr>
            </a:p>
          </p:txBody>
        </p:sp>
        <p:cxnSp>
          <p:nvCxnSpPr>
            <p:cNvPr id="204" name="Google Shape;204;p11"/>
            <p:cNvCxnSpPr/>
            <p:nvPr/>
          </p:nvCxnSpPr>
          <p:spPr>
            <a:xfrm>
              <a:off x="0" y="1741123"/>
              <a:ext cx="7803524" cy="0"/>
            </a:xfrm>
            <a:prstGeom prst="straightConnector1">
              <a:avLst/>
            </a:prstGeom>
            <a:solidFill>
              <a:srgbClr val="4CC38C"/>
            </a:solidFill>
            <a:ln w="12700" cap="flat" cmpd="sng">
              <a:solidFill>
                <a:srgbClr val="4CC38C"/>
              </a:solidFill>
              <a:prstDash val="solid"/>
              <a:miter lim="800000"/>
              <a:headEnd type="none" w="sm" len="sm"/>
              <a:tailEnd type="none" w="sm" len="sm"/>
            </a:ln>
          </p:spPr>
        </p:cxnSp>
        <p:sp>
          <p:nvSpPr>
            <p:cNvPr id="205" name="Google Shape;205;p11"/>
            <p:cNvSpPr/>
            <p:nvPr/>
          </p:nvSpPr>
          <p:spPr>
            <a:xfrm>
              <a:off x="0" y="1741123"/>
              <a:ext cx="7803524" cy="8702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1"/>
            <p:cNvSpPr txBox="1"/>
            <p:nvPr/>
          </p:nvSpPr>
          <p:spPr>
            <a:xfrm>
              <a:off x="0" y="1741123"/>
              <a:ext cx="7803524" cy="870296"/>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400" dirty="0">
                  <a:solidFill>
                    <a:schemeClr val="dk1"/>
                  </a:solidFill>
                  <a:latin typeface="+mj-lt"/>
                  <a:ea typeface="Calibri"/>
                  <a:cs typeface="Calibri"/>
                  <a:sym typeface="Calibri"/>
                </a:rPr>
                <a:t>Increase in </a:t>
              </a:r>
              <a:r>
                <a:rPr lang="en-US" sz="2400" b="0" i="0" u="none" strike="noStrike" cap="none" dirty="0">
                  <a:solidFill>
                    <a:schemeClr val="dk1"/>
                  </a:solidFill>
                  <a:latin typeface="+mj-lt"/>
                  <a:ea typeface="Calibri"/>
                  <a:cs typeface="Calibri"/>
                  <a:sym typeface="Calibri"/>
                </a:rPr>
                <a:t>Sea Level Rise</a:t>
              </a:r>
              <a:endParaRPr sz="2400" b="0" i="0" u="none" strike="noStrike" cap="none" dirty="0">
                <a:solidFill>
                  <a:srgbClr val="000000"/>
                </a:solidFill>
                <a:latin typeface="+mj-lt"/>
                <a:ea typeface="Arial"/>
                <a:cs typeface="Arial"/>
                <a:sym typeface="Arial"/>
              </a:endParaRPr>
            </a:p>
          </p:txBody>
        </p:sp>
        <p:cxnSp>
          <p:nvCxnSpPr>
            <p:cNvPr id="207" name="Google Shape;207;p11"/>
            <p:cNvCxnSpPr/>
            <p:nvPr/>
          </p:nvCxnSpPr>
          <p:spPr>
            <a:xfrm>
              <a:off x="0" y="2611420"/>
              <a:ext cx="7803524" cy="0"/>
            </a:xfrm>
            <a:prstGeom prst="straightConnector1">
              <a:avLst/>
            </a:prstGeom>
            <a:solidFill>
              <a:srgbClr val="46BA4E"/>
            </a:solidFill>
            <a:ln w="12700" cap="flat" cmpd="sng">
              <a:solidFill>
                <a:srgbClr val="46BA4E"/>
              </a:solidFill>
              <a:prstDash val="solid"/>
              <a:miter lim="800000"/>
              <a:headEnd type="none" w="sm" len="sm"/>
              <a:tailEnd type="none" w="sm" len="sm"/>
            </a:ln>
          </p:spPr>
        </p:cxnSp>
        <p:sp>
          <p:nvSpPr>
            <p:cNvPr id="208" name="Google Shape;208;p11"/>
            <p:cNvSpPr/>
            <p:nvPr/>
          </p:nvSpPr>
          <p:spPr>
            <a:xfrm>
              <a:off x="0" y="2611420"/>
              <a:ext cx="7803524" cy="8702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1"/>
            <p:cNvSpPr txBox="1"/>
            <p:nvPr/>
          </p:nvSpPr>
          <p:spPr>
            <a:xfrm>
              <a:off x="0" y="2611420"/>
              <a:ext cx="7803524" cy="870296"/>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400" b="0" i="0" u="none" strike="noStrike" cap="none" dirty="0">
                  <a:solidFill>
                    <a:schemeClr val="dk1"/>
                  </a:solidFill>
                  <a:latin typeface="+mj-lt"/>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Shrinking</a:t>
              </a:r>
              <a:r>
                <a:rPr lang="en-US" sz="2400" b="0" i="0" u="none" strike="noStrike" cap="none" dirty="0">
                  <a:solidFill>
                    <a:schemeClr val="dk1"/>
                  </a:solidFill>
                  <a:latin typeface="+mj-lt"/>
                  <a:ea typeface="Calibri"/>
                  <a:cs typeface="Calibri"/>
                  <a:sym typeface="Calibri"/>
                </a:rPr>
                <a:t> Ice Sheets</a:t>
              </a:r>
              <a:endParaRPr sz="2400" b="0" i="0" u="none" strike="noStrike" cap="none" dirty="0">
                <a:solidFill>
                  <a:srgbClr val="000000"/>
                </a:solidFill>
                <a:latin typeface="+mj-lt"/>
                <a:ea typeface="Arial"/>
                <a:cs typeface="Arial"/>
                <a:sym typeface="Arial"/>
              </a:endParaRPr>
            </a:p>
          </p:txBody>
        </p:sp>
        <p:cxnSp>
          <p:nvCxnSpPr>
            <p:cNvPr id="210" name="Google Shape;210;p11"/>
            <p:cNvCxnSpPr/>
            <p:nvPr/>
          </p:nvCxnSpPr>
          <p:spPr>
            <a:xfrm>
              <a:off x="0" y="3481716"/>
              <a:ext cx="7803524" cy="0"/>
            </a:xfrm>
            <a:prstGeom prst="straightConnector1">
              <a:avLst/>
            </a:prstGeom>
            <a:solidFill>
              <a:srgbClr val="6FAB46"/>
            </a:solidFill>
            <a:ln w="12700" cap="flat" cmpd="sng">
              <a:solidFill>
                <a:srgbClr val="6FAB46"/>
              </a:solidFill>
              <a:prstDash val="solid"/>
              <a:miter lim="800000"/>
              <a:headEnd type="none" w="sm" len="sm"/>
              <a:tailEnd type="none" w="sm" len="sm"/>
            </a:ln>
          </p:spPr>
        </p:cxnSp>
        <p:sp>
          <p:nvSpPr>
            <p:cNvPr id="211" name="Google Shape;211;p11"/>
            <p:cNvSpPr/>
            <p:nvPr/>
          </p:nvSpPr>
          <p:spPr>
            <a:xfrm>
              <a:off x="0" y="3481716"/>
              <a:ext cx="7803524" cy="8702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1"/>
            <p:cNvSpPr txBox="1"/>
            <p:nvPr/>
          </p:nvSpPr>
          <p:spPr>
            <a:xfrm>
              <a:off x="0" y="3481716"/>
              <a:ext cx="7803524" cy="870296"/>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400" dirty="0">
                  <a:solidFill>
                    <a:schemeClr val="dk1"/>
                  </a:solidFill>
                  <a:latin typeface="+mj-lt"/>
                  <a:ea typeface="Calibri"/>
                  <a:cs typeface="Calibri"/>
                  <a:sym typeface="Calibri"/>
                </a:rPr>
                <a:t>Increase in </a:t>
              </a:r>
              <a:r>
                <a:rPr lang="en-US" sz="2400" b="0" i="0" u="none" strike="noStrike" cap="none" dirty="0">
                  <a:solidFill>
                    <a:schemeClr val="dk1"/>
                  </a:solidFill>
                  <a:latin typeface="+mj-lt"/>
                  <a:ea typeface="Calibri"/>
                  <a:cs typeface="Calibri"/>
                  <a:sym typeface="Calibri"/>
                </a:rPr>
                <a:t>Extreme Weather Events</a:t>
              </a:r>
              <a:endParaRPr sz="2400" b="0" i="0" u="none" strike="noStrike" cap="none" dirty="0">
                <a:solidFill>
                  <a:srgbClr val="000000"/>
                </a:solidFill>
                <a:latin typeface="+mj-lt"/>
                <a:ea typeface="Arial"/>
                <a:cs typeface="Arial"/>
                <a:sym typeface="Arial"/>
              </a:endParaRPr>
            </a:p>
          </p:txBody>
        </p:sp>
      </p:grpSp>
      <p:pic>
        <p:nvPicPr>
          <p:cNvPr id="213" name="Google Shape;213;p11" descr="Thermometer with solid fill"/>
          <p:cNvPicPr preferRelativeResize="0"/>
          <p:nvPr/>
        </p:nvPicPr>
        <p:blipFill rotWithShape="1">
          <a:blip r:embed="rId5">
            <a:alphaModFix/>
          </a:blip>
          <a:srcRect/>
          <a:stretch/>
        </p:blipFill>
        <p:spPr>
          <a:xfrm>
            <a:off x="2490765" y="1735616"/>
            <a:ext cx="1002575" cy="1002575"/>
          </a:xfrm>
          <a:prstGeom prst="rect">
            <a:avLst/>
          </a:prstGeom>
          <a:noFill/>
          <a:ln>
            <a:noFill/>
          </a:ln>
        </p:spPr>
      </p:pic>
      <p:pic>
        <p:nvPicPr>
          <p:cNvPr id="214" name="Google Shape;214;p11" descr="Wave with solid fill"/>
          <p:cNvPicPr preferRelativeResize="0"/>
          <p:nvPr/>
        </p:nvPicPr>
        <p:blipFill rotWithShape="1">
          <a:blip r:embed="rId6">
            <a:alphaModFix/>
          </a:blip>
          <a:srcRect/>
          <a:stretch/>
        </p:blipFill>
        <p:spPr>
          <a:xfrm>
            <a:off x="2490764" y="3621797"/>
            <a:ext cx="1002575" cy="1002575"/>
          </a:xfrm>
          <a:prstGeom prst="rect">
            <a:avLst/>
          </a:prstGeom>
          <a:noFill/>
          <a:ln>
            <a:noFill/>
          </a:ln>
        </p:spPr>
      </p:pic>
      <p:pic>
        <p:nvPicPr>
          <p:cNvPr id="215" name="Google Shape;215;p11" descr="Sunset scene with solid fill"/>
          <p:cNvPicPr preferRelativeResize="0"/>
          <p:nvPr/>
        </p:nvPicPr>
        <p:blipFill rotWithShape="1">
          <a:blip r:embed="rId7">
            <a:alphaModFix/>
          </a:blip>
          <a:srcRect/>
          <a:stretch/>
        </p:blipFill>
        <p:spPr>
          <a:xfrm>
            <a:off x="2452078" y="2678707"/>
            <a:ext cx="1002575" cy="1002575"/>
          </a:xfrm>
          <a:prstGeom prst="rect">
            <a:avLst/>
          </a:prstGeom>
          <a:noFill/>
          <a:ln>
            <a:noFill/>
          </a:ln>
        </p:spPr>
      </p:pic>
      <p:pic>
        <p:nvPicPr>
          <p:cNvPr id="216" name="Google Shape;216;p11" descr="Iceberg with solid fill"/>
          <p:cNvPicPr preferRelativeResize="0"/>
          <p:nvPr/>
        </p:nvPicPr>
        <p:blipFill rotWithShape="1">
          <a:blip r:embed="rId8">
            <a:alphaModFix/>
          </a:blip>
          <a:srcRect/>
          <a:stretch/>
        </p:blipFill>
        <p:spPr>
          <a:xfrm>
            <a:off x="2500960" y="4564887"/>
            <a:ext cx="1002575" cy="1002575"/>
          </a:xfrm>
          <a:prstGeom prst="rect">
            <a:avLst/>
          </a:prstGeom>
          <a:noFill/>
          <a:ln>
            <a:noFill/>
          </a:ln>
        </p:spPr>
      </p:pic>
      <p:pic>
        <p:nvPicPr>
          <p:cNvPr id="217" name="Google Shape;217;p11" descr="Tornado with solid fill"/>
          <p:cNvPicPr preferRelativeResize="0"/>
          <p:nvPr/>
        </p:nvPicPr>
        <p:blipFill rotWithShape="1">
          <a:blip r:embed="rId9">
            <a:alphaModFix/>
          </a:blip>
          <a:srcRect/>
          <a:stretch/>
        </p:blipFill>
        <p:spPr>
          <a:xfrm>
            <a:off x="2451129" y="5567462"/>
            <a:ext cx="1002575" cy="1002575"/>
          </a:xfrm>
          <a:prstGeom prst="rect">
            <a:avLst/>
          </a:prstGeom>
          <a:noFill/>
          <a:ln>
            <a:noFill/>
          </a:ln>
        </p:spPr>
      </p:pic>
      <p:sp>
        <p:nvSpPr>
          <p:cNvPr id="218" name="Google Shape;218;p11"/>
          <p:cNvSpPr txBox="1"/>
          <p:nvPr/>
        </p:nvSpPr>
        <p:spPr>
          <a:xfrm>
            <a:off x="2579795" y="358947"/>
            <a:ext cx="7021405"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Calibri"/>
              <a:buNone/>
            </a:pPr>
            <a:r>
              <a:rPr lang="en-US" sz="2600" b="1" i="0" u="none" strike="noStrike" cap="none" dirty="0">
                <a:solidFill>
                  <a:schemeClr val="dk1"/>
                </a:solidFill>
                <a:latin typeface="+mn-lt"/>
                <a:ea typeface="Calibri"/>
                <a:cs typeface="Arabic Typesetting" panose="020F0502020204030204" pitchFamily="34" charset="0"/>
                <a:sym typeface="Calibri"/>
              </a:rPr>
              <a:t>Evidence of Rapid Climate Change </a:t>
            </a:r>
            <a:endParaRPr sz="2600" b="0" i="0" u="none" strike="noStrike" cap="none" dirty="0">
              <a:solidFill>
                <a:srgbClr val="000000"/>
              </a:solidFill>
              <a:latin typeface="+mn-lt"/>
              <a:cs typeface="Arabic Typesetting" panose="020F0502020204030204" pitchFamily="34" charset="0"/>
              <a:sym typeface="Arial"/>
            </a:endParaRPr>
          </a:p>
        </p:txBody>
      </p:sp>
      <p:pic>
        <p:nvPicPr>
          <p:cNvPr id="3" name="Audio 2">
            <a:hlinkClick r:id="" action="ppaction://media"/>
            <a:extLst>
              <a:ext uri="{FF2B5EF4-FFF2-40B4-BE49-F238E27FC236}">
                <a16:creationId xmlns:a16="http://schemas.microsoft.com/office/drawing/2014/main" id="{8C0D40FF-2151-3E8E-C962-F12518F7A6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40"/>
    </mc:Choice>
    <mc:Fallback xmlns="">
      <p:transition spd="slow" advTm="2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Google Shape;174;p8"/>
          <p:cNvSpPr/>
          <p:nvPr/>
        </p:nvSpPr>
        <p:spPr>
          <a:xfrm>
            <a:off x="4579212" y="4173445"/>
            <a:ext cx="1908313" cy="27829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8"/>
          <p:cNvSpPr txBox="1"/>
          <p:nvPr/>
        </p:nvSpPr>
        <p:spPr>
          <a:xfrm>
            <a:off x="507523" y="4460267"/>
            <a:ext cx="10543256" cy="1938952"/>
          </a:xfrm>
          <a:prstGeom prst="rect">
            <a:avLst/>
          </a:prstGeom>
          <a:noFill/>
          <a:ln>
            <a:noFill/>
          </a:ln>
        </p:spPr>
        <p:txBody>
          <a:bodyPr spcFirstLastPara="1" wrap="square" lIns="91425" tIns="45700" rIns="91425" bIns="45700" anchor="t" anchorCtr="0">
            <a:spAutoFit/>
          </a:bodyPr>
          <a:lstStyle/>
          <a:p>
            <a:pPr lvl="0">
              <a:buSzPts val="2200"/>
            </a:pPr>
            <a:r>
              <a:rPr lang="en-US" sz="2400" dirty="0">
                <a:solidFill>
                  <a:schemeClr val="dk1"/>
                </a:solidFill>
                <a:latin typeface="+mn-lt"/>
                <a:ea typeface="Century Gothic"/>
                <a:cs typeface="Century Gothic"/>
                <a:sym typeface="Century Gothic"/>
              </a:rPr>
              <a:t>Earth's climate has changed continuously throughout its history. </a:t>
            </a:r>
          </a:p>
          <a:p>
            <a:pPr lvl="0">
              <a:buSzPts val="2200"/>
            </a:pPr>
            <a:endParaRPr lang="en-US" sz="2400" dirty="0">
              <a:solidFill>
                <a:schemeClr val="dk1"/>
              </a:solidFill>
              <a:latin typeface="+mn-lt"/>
              <a:ea typeface="Century Gothic"/>
              <a:cs typeface="Century Gothic"/>
              <a:sym typeface="Century Gothic"/>
            </a:endParaRPr>
          </a:p>
          <a:p>
            <a:pPr lvl="0">
              <a:buSzPts val="2200"/>
            </a:pPr>
            <a:r>
              <a:rPr lang="en-US" sz="2400" dirty="0">
                <a:solidFill>
                  <a:schemeClr val="dk1"/>
                </a:solidFill>
                <a:latin typeface="+mn-lt"/>
                <a:ea typeface="Century Gothic"/>
                <a:cs typeface="Century Gothic"/>
                <a:sym typeface="Century Gothic"/>
              </a:rPr>
              <a:t>The current warming trend is of particular significance because it has been accelerated by human activity since the mid-20th century. </a:t>
            </a:r>
          </a:p>
          <a:p>
            <a:pPr lvl="0">
              <a:buSzPts val="2200"/>
            </a:pPr>
            <a:endParaRPr lang="en-US" sz="2400" b="1" i="0" u="none" strike="noStrike" cap="none" dirty="0">
              <a:solidFill>
                <a:schemeClr val="dk1"/>
              </a:solidFill>
              <a:latin typeface="+mn-lt"/>
              <a:sym typeface="Century Gothic"/>
            </a:endParaRPr>
          </a:p>
        </p:txBody>
      </p:sp>
      <p:pic>
        <p:nvPicPr>
          <p:cNvPr id="177" name="Google Shape;177;p8"/>
          <p:cNvPicPr preferRelativeResize="0">
            <a:picLocks noChangeAspect="1"/>
          </p:cNvPicPr>
          <p:nvPr/>
        </p:nvPicPr>
        <p:blipFill rotWithShape="1">
          <a:blip r:embed="rId5">
            <a:alphaModFix/>
          </a:blip>
          <a:srcRect/>
          <a:stretch/>
        </p:blipFill>
        <p:spPr>
          <a:xfrm>
            <a:off x="507523" y="1250496"/>
            <a:ext cx="8803560" cy="3209771"/>
          </a:xfrm>
          <a:prstGeom prst="rect">
            <a:avLst/>
          </a:prstGeom>
          <a:noFill/>
          <a:ln>
            <a:noFill/>
          </a:ln>
        </p:spPr>
      </p:pic>
      <p:sp>
        <p:nvSpPr>
          <p:cNvPr id="10" name="Google Shape;60;p14">
            <a:extLst>
              <a:ext uri="{FF2B5EF4-FFF2-40B4-BE49-F238E27FC236}">
                <a16:creationId xmlns:a16="http://schemas.microsoft.com/office/drawing/2014/main" id="{645ACC8A-A5AB-4821-DAA3-391B7CC57ECC}"/>
              </a:ext>
            </a:extLst>
          </p:cNvPr>
          <p:cNvSpPr txBox="1">
            <a:spLocks/>
          </p:cNvSpPr>
          <p:nvPr/>
        </p:nvSpPr>
        <p:spPr>
          <a:xfrm>
            <a:off x="443372" y="278016"/>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b="1" dirty="0">
                <a:latin typeface="Arial" panose="020B0604020202020204" pitchFamily="34" charset="0"/>
              </a:rPr>
              <a:t>3. CURRENT WARMING IS ACCELERATED BY HUMAN ACTIVITY</a:t>
            </a:r>
          </a:p>
        </p:txBody>
      </p:sp>
      <p:sp>
        <p:nvSpPr>
          <p:cNvPr id="2" name="Rectangle 1">
            <a:extLst>
              <a:ext uri="{FF2B5EF4-FFF2-40B4-BE49-F238E27FC236}">
                <a16:creationId xmlns:a16="http://schemas.microsoft.com/office/drawing/2014/main" id="{78FB9F4A-8BA3-6319-2187-5B9E4615B89A}"/>
              </a:ext>
            </a:extLst>
          </p:cNvPr>
          <p:cNvSpPr/>
          <p:nvPr/>
        </p:nvSpPr>
        <p:spPr>
          <a:xfrm>
            <a:off x="476250" y="6407745"/>
            <a:ext cx="2880917" cy="307777"/>
          </a:xfrm>
          <a:prstGeom prst="rect">
            <a:avLst/>
          </a:prstGeom>
        </p:spPr>
        <p:txBody>
          <a:bodyPr wrap="none">
            <a:spAutoFit/>
          </a:bodyPr>
          <a:lstStyle/>
          <a:p>
            <a:pPr lvl="0">
              <a:buSzPts val="2200"/>
            </a:pPr>
            <a:r>
              <a:rPr lang="en-US" dirty="0"/>
              <a:t>https://</a:t>
            </a:r>
            <a:r>
              <a:rPr lang="en-US" dirty="0" err="1"/>
              <a:t>climate.nasa.gov</a:t>
            </a:r>
            <a:r>
              <a:rPr lang="en-US" dirty="0"/>
              <a:t>/evidence/</a:t>
            </a:r>
          </a:p>
        </p:txBody>
      </p:sp>
      <p:pic>
        <p:nvPicPr>
          <p:cNvPr id="6" name="Audio 5">
            <a:hlinkClick r:id="" action="ppaction://media"/>
            <a:extLst>
              <a:ext uri="{FF2B5EF4-FFF2-40B4-BE49-F238E27FC236}">
                <a16:creationId xmlns:a16="http://schemas.microsoft.com/office/drawing/2014/main" id="{32C19564-37A7-6C27-78E0-4D36911D3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3253568"/>
      </p:ext>
    </p:extLst>
  </p:cSld>
  <p:clrMapOvr>
    <a:masterClrMapping/>
  </p:clrMapOvr>
  <mc:AlternateContent xmlns:mc="http://schemas.openxmlformats.org/markup-compatibility/2006" xmlns:p14="http://schemas.microsoft.com/office/powerpoint/2010/main">
    <mc:Choice Requires="p14">
      <p:transition spd="slow" p14:dur="2000" advTm="27747"/>
    </mc:Choice>
    <mc:Fallback xmlns="">
      <p:transition spd="slow" advTm="2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5" name="Google Shape;185;p9"/>
          <p:cNvSpPr/>
          <p:nvPr/>
        </p:nvSpPr>
        <p:spPr>
          <a:xfrm>
            <a:off x="11532637" y="5892553"/>
            <a:ext cx="659363" cy="58289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9" descr="Graphical user interface, application, Word&#10;&#10;Description automatically generated"/>
          <p:cNvPicPr preferRelativeResize="0">
            <a:picLocks noChangeAspect="1"/>
          </p:cNvPicPr>
          <p:nvPr/>
        </p:nvPicPr>
        <p:blipFill rotWithShape="1">
          <a:blip r:embed="rId5">
            <a:alphaModFix/>
          </a:blip>
          <a:srcRect l="46457" b="24104"/>
          <a:stretch/>
        </p:blipFill>
        <p:spPr>
          <a:xfrm>
            <a:off x="6143796" y="1282450"/>
            <a:ext cx="6048204" cy="4455600"/>
          </a:xfrm>
          <a:prstGeom prst="rect">
            <a:avLst/>
          </a:prstGeom>
          <a:noFill/>
          <a:ln>
            <a:noFill/>
          </a:ln>
        </p:spPr>
      </p:pic>
      <p:sp>
        <p:nvSpPr>
          <p:cNvPr id="187" name="Google Shape;187;p9"/>
          <p:cNvSpPr txBox="1">
            <a:spLocks noGrp="1"/>
          </p:cNvSpPr>
          <p:nvPr>
            <p:ph type="title"/>
          </p:nvPr>
        </p:nvSpPr>
        <p:spPr>
          <a:xfrm>
            <a:off x="4266819" y="0"/>
            <a:ext cx="420293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600" b="1" dirty="0">
                <a:latin typeface="+mj-lt"/>
                <a:ea typeface="Calibri"/>
                <a:cs typeface="Calibri"/>
                <a:sym typeface="Calibri"/>
              </a:rPr>
              <a:t>Greenhouse Gases</a:t>
            </a:r>
            <a:endParaRPr sz="2600" dirty="0">
              <a:latin typeface="+mj-lt"/>
            </a:endParaRPr>
          </a:p>
        </p:txBody>
      </p:sp>
      <p:sp>
        <p:nvSpPr>
          <p:cNvPr id="189" name="Google Shape;189;p9"/>
          <p:cNvSpPr/>
          <p:nvPr/>
        </p:nvSpPr>
        <p:spPr>
          <a:xfrm>
            <a:off x="11037194" y="5970185"/>
            <a:ext cx="1154806" cy="7083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9"/>
          <p:cNvSpPr/>
          <p:nvPr/>
        </p:nvSpPr>
        <p:spPr>
          <a:xfrm>
            <a:off x="0" y="5029750"/>
            <a:ext cx="861300" cy="708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569A137-4CB3-1E0C-4DA8-1B2B9680B337}"/>
              </a:ext>
            </a:extLst>
          </p:cNvPr>
          <p:cNvSpPr/>
          <p:nvPr/>
        </p:nvSpPr>
        <p:spPr>
          <a:xfrm>
            <a:off x="221100" y="1042041"/>
            <a:ext cx="5874900" cy="5816977"/>
          </a:xfrm>
          <a:prstGeom prst="rect">
            <a:avLst/>
          </a:prstGeom>
        </p:spPr>
        <p:txBody>
          <a:bodyPr wrap="square">
            <a:spAutoFit/>
          </a:bodyPr>
          <a:lstStyle/>
          <a:p>
            <a:pPr marL="342900" indent="-342900">
              <a:buFont typeface="Arial" panose="020B0604020202020204" pitchFamily="34" charset="0"/>
              <a:buChar char="•"/>
            </a:pPr>
            <a:r>
              <a:rPr lang="en-US" sz="2400" dirty="0"/>
              <a:t>The planet's average surface temperature has risen about 1.18 degrees Celsius since the late 19th century, a change driven largely by increased greenhouse gas emissions into the atmosphere.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Observed increases in well-mixed greenhouse gas concentrations since around 1750 are without doubt (unequivocally) caused by human activities (IPCC, 2021). </a:t>
            </a:r>
          </a:p>
          <a:p>
            <a:endParaRPr lang="en-US" dirty="0"/>
          </a:p>
          <a:p>
            <a:endParaRPr lang="en-US" dirty="0"/>
          </a:p>
          <a:p>
            <a:r>
              <a:rPr lang="en-US" dirty="0"/>
              <a:t>NASA Global Climate Change - https://</a:t>
            </a:r>
            <a:r>
              <a:rPr lang="en-US" dirty="0" err="1"/>
              <a:t>climate.nasa.gov</a:t>
            </a:r>
            <a:r>
              <a:rPr lang="en-US" dirty="0"/>
              <a:t>/evidence</a:t>
            </a:r>
          </a:p>
          <a:p>
            <a:endParaRPr lang="en-US" dirty="0"/>
          </a:p>
          <a:p>
            <a:r>
              <a:rPr lang="en-US" dirty="0"/>
              <a:t>NASA Goddard Institute for Space Studies: https://</a:t>
            </a:r>
            <a:r>
              <a:rPr lang="en-US" dirty="0" err="1"/>
              <a:t>data.giss.nasa.gov</a:t>
            </a:r>
            <a:r>
              <a:rPr lang="en-US" dirty="0"/>
              <a:t>/</a:t>
            </a:r>
            <a:r>
              <a:rPr lang="en-US" dirty="0" err="1"/>
              <a:t>gistemp</a:t>
            </a:r>
            <a:endParaRPr lang="en-US" dirty="0"/>
          </a:p>
        </p:txBody>
      </p:sp>
      <p:pic>
        <p:nvPicPr>
          <p:cNvPr id="5" name="Audio 4">
            <a:hlinkClick r:id="" action="ppaction://media"/>
            <a:extLst>
              <a:ext uri="{FF2B5EF4-FFF2-40B4-BE49-F238E27FC236}">
                <a16:creationId xmlns:a16="http://schemas.microsoft.com/office/drawing/2014/main" id="{987D2693-7E05-7C62-A43C-391663881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90728592"/>
      </p:ext>
    </p:extLst>
  </p:cSld>
  <p:clrMapOvr>
    <a:masterClrMapping/>
  </p:clrMapOvr>
  <mc:AlternateContent xmlns:mc="http://schemas.openxmlformats.org/markup-compatibility/2006" xmlns:p14="http://schemas.microsoft.com/office/powerpoint/2010/main">
    <mc:Choice Requires="p14">
      <p:transition spd="slow" p14:dur="2000" advTm="26900"/>
    </mc:Choice>
    <mc:Fallback xmlns="">
      <p:transition spd="slow" advTm="2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25" name="Google Shape;60;p14">
            <a:extLst>
              <a:ext uri="{FF2B5EF4-FFF2-40B4-BE49-F238E27FC236}">
                <a16:creationId xmlns:a16="http://schemas.microsoft.com/office/drawing/2014/main" id="{80402853-79DB-FC01-B774-74555C2FFD38}"/>
              </a:ext>
            </a:extLst>
          </p:cNvPr>
          <p:cNvSpPr txBox="1">
            <a:spLocks/>
          </p:cNvSpPr>
          <p:nvPr/>
        </p:nvSpPr>
        <p:spPr>
          <a:xfrm>
            <a:off x="443372" y="278016"/>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b="1" dirty="0">
                <a:latin typeface="Arial" panose="020B0604020202020204" pitchFamily="34" charset="0"/>
              </a:rPr>
              <a:t>4. CLIMATE CHANGE MEANS MORE EXTREMES</a:t>
            </a:r>
          </a:p>
        </p:txBody>
      </p:sp>
      <p:pic>
        <p:nvPicPr>
          <p:cNvPr id="26" name="Google Shape;331;p20">
            <a:extLst>
              <a:ext uri="{FF2B5EF4-FFF2-40B4-BE49-F238E27FC236}">
                <a16:creationId xmlns:a16="http://schemas.microsoft.com/office/drawing/2014/main" id="{3190E246-1ACC-5206-E10E-DCDAF5CF425A}"/>
              </a:ext>
            </a:extLst>
          </p:cNvPr>
          <p:cNvPicPr preferRelativeResize="0">
            <a:picLocks noGrp="1"/>
          </p:cNvPicPr>
          <p:nvPr>
            <p:ph type="body" idx="1"/>
          </p:nvPr>
        </p:nvPicPr>
        <p:blipFill rotWithShape="1">
          <a:blip r:embed="rId5">
            <a:alphaModFix/>
          </a:blip>
          <a:srcRect/>
          <a:stretch/>
        </p:blipFill>
        <p:spPr>
          <a:xfrm>
            <a:off x="1133976" y="1747959"/>
            <a:ext cx="9381624" cy="4832025"/>
          </a:xfrm>
          <a:prstGeom prst="rect">
            <a:avLst/>
          </a:prstGeom>
          <a:noFill/>
          <a:ln>
            <a:noFill/>
          </a:ln>
        </p:spPr>
      </p:pic>
      <p:pic>
        <p:nvPicPr>
          <p:cNvPr id="3" name="Audio 2">
            <a:hlinkClick r:id="" action="ppaction://media"/>
            <a:extLst>
              <a:ext uri="{FF2B5EF4-FFF2-40B4-BE49-F238E27FC236}">
                <a16:creationId xmlns:a16="http://schemas.microsoft.com/office/drawing/2014/main" id="{5E181256-BCD8-640B-2843-66EC08B4B7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1328846"/>
      </p:ext>
    </p:extLst>
  </p:cSld>
  <p:clrMapOvr>
    <a:masterClrMapping/>
  </p:clrMapOvr>
  <mc:AlternateContent xmlns:mc="http://schemas.openxmlformats.org/markup-compatibility/2006" xmlns:p14="http://schemas.microsoft.com/office/powerpoint/2010/main">
    <mc:Choice Requires="p14">
      <p:transition spd="slow" p14:dur="2000" advTm="52117"/>
    </mc:Choice>
    <mc:Fallback xmlns="">
      <p:transition spd="slow" advTm="5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25" name="Google Shape;60;p14">
            <a:extLst>
              <a:ext uri="{FF2B5EF4-FFF2-40B4-BE49-F238E27FC236}">
                <a16:creationId xmlns:a16="http://schemas.microsoft.com/office/drawing/2014/main" id="{80402853-79DB-FC01-B774-74555C2FFD38}"/>
              </a:ext>
            </a:extLst>
          </p:cNvPr>
          <p:cNvSpPr txBox="1">
            <a:spLocks/>
          </p:cNvSpPr>
          <p:nvPr/>
        </p:nvSpPr>
        <p:spPr>
          <a:xfrm>
            <a:off x="558237" y="276045"/>
            <a:ext cx="11305256" cy="702712"/>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None/>
            </a:pPr>
            <a:r>
              <a:rPr lang="en-US" b="1" dirty="0">
                <a:latin typeface="Arial" panose="020B0604020202020204" pitchFamily="34" charset="0"/>
              </a:rPr>
              <a:t>5. CLIMATE MODELS ARE USEFUL TOOLS FOR PLANNING</a:t>
            </a:r>
          </a:p>
        </p:txBody>
      </p:sp>
      <p:pic>
        <p:nvPicPr>
          <p:cNvPr id="8" name="Google Shape;473;p64">
            <a:extLst>
              <a:ext uri="{FF2B5EF4-FFF2-40B4-BE49-F238E27FC236}">
                <a16:creationId xmlns:a16="http://schemas.microsoft.com/office/drawing/2014/main" id="{E58112F7-6458-E68D-38A4-A200DC57C102}"/>
              </a:ext>
            </a:extLst>
          </p:cNvPr>
          <p:cNvPicPr preferRelativeResize="0"/>
          <p:nvPr/>
        </p:nvPicPr>
        <p:blipFill rotWithShape="1">
          <a:blip r:embed="rId5">
            <a:alphaModFix/>
          </a:blip>
          <a:srcRect/>
          <a:stretch/>
        </p:blipFill>
        <p:spPr>
          <a:xfrm>
            <a:off x="5361416" y="3745360"/>
            <a:ext cx="3174526" cy="2816352"/>
          </a:xfrm>
          <a:prstGeom prst="rect">
            <a:avLst/>
          </a:prstGeom>
          <a:noFill/>
          <a:ln>
            <a:noFill/>
          </a:ln>
        </p:spPr>
      </p:pic>
      <p:sp>
        <p:nvSpPr>
          <p:cNvPr id="9" name="Text Placeholder 2">
            <a:extLst>
              <a:ext uri="{FF2B5EF4-FFF2-40B4-BE49-F238E27FC236}">
                <a16:creationId xmlns:a16="http://schemas.microsoft.com/office/drawing/2014/main" id="{DBFB525F-8E81-356F-A075-EA1005628F43}"/>
              </a:ext>
            </a:extLst>
          </p:cNvPr>
          <p:cNvSpPr>
            <a:spLocks noGrp="1"/>
          </p:cNvSpPr>
          <p:nvPr>
            <p:ph type="body" idx="1"/>
          </p:nvPr>
        </p:nvSpPr>
        <p:spPr>
          <a:xfrm>
            <a:off x="443371" y="1281339"/>
            <a:ext cx="12031657" cy="438604"/>
          </a:xfrm>
        </p:spPr>
        <p:txBody>
          <a:bodyPr>
            <a:normAutofit/>
          </a:bodyPr>
          <a:lstStyle/>
          <a:p>
            <a:pPr marL="0" lvl="0" indent="0">
              <a:spcBef>
                <a:spcPts val="0"/>
              </a:spcBef>
              <a:buSzPts val="3200"/>
              <a:buNone/>
            </a:pPr>
            <a:r>
              <a:rPr lang="en-CA" sz="2400" dirty="0">
                <a:latin typeface="Arial"/>
                <a:ea typeface="Arial"/>
                <a:cs typeface="Arial"/>
                <a:sym typeface="Arial"/>
              </a:rPr>
              <a:t>Climate models are computer simulations of Earth’s climate</a:t>
            </a:r>
            <a:endParaRPr lang="en-CA" sz="2400" dirty="0"/>
          </a:p>
        </p:txBody>
      </p:sp>
      <p:sp>
        <p:nvSpPr>
          <p:cNvPr id="12" name="Google Shape;479;p65">
            <a:extLst>
              <a:ext uri="{FF2B5EF4-FFF2-40B4-BE49-F238E27FC236}">
                <a16:creationId xmlns:a16="http://schemas.microsoft.com/office/drawing/2014/main" id="{FCBA974F-F827-9114-1EBB-49507EB9592F}"/>
              </a:ext>
            </a:extLst>
          </p:cNvPr>
          <p:cNvSpPr txBox="1"/>
          <p:nvPr/>
        </p:nvSpPr>
        <p:spPr>
          <a:xfrm>
            <a:off x="6355629" y="2215401"/>
            <a:ext cx="1186100" cy="747376"/>
          </a:xfrm>
          <a:prstGeom prst="rect">
            <a:avLst/>
          </a:prstGeom>
          <a:solidFill>
            <a:srgbClr val="00B0F0"/>
          </a:solidFill>
          <a:ln w="95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dk1"/>
                </a:solidFill>
                <a:latin typeface="Helvetica Neue"/>
                <a:ea typeface="Helvetica Neue"/>
                <a:cs typeface="Helvetica Neue"/>
                <a:sym typeface="Helvetica Neue"/>
              </a:rPr>
              <a:t>Climate Model</a:t>
            </a:r>
            <a:endParaRPr sz="2000" dirty="0"/>
          </a:p>
        </p:txBody>
      </p:sp>
      <p:sp>
        <p:nvSpPr>
          <p:cNvPr id="13" name="Google Shape;480;p65">
            <a:extLst>
              <a:ext uri="{FF2B5EF4-FFF2-40B4-BE49-F238E27FC236}">
                <a16:creationId xmlns:a16="http://schemas.microsoft.com/office/drawing/2014/main" id="{84577A44-A4E1-835E-D7BC-AD9843E0B32B}"/>
              </a:ext>
            </a:extLst>
          </p:cNvPr>
          <p:cNvSpPr txBox="1"/>
          <p:nvPr/>
        </p:nvSpPr>
        <p:spPr>
          <a:xfrm>
            <a:off x="9809072" y="2022525"/>
            <a:ext cx="1800617" cy="1558813"/>
          </a:xfrm>
          <a:prstGeom prst="rect">
            <a:avLst/>
          </a:prstGeom>
          <a:noFill/>
          <a:ln w="95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dk1"/>
                </a:solidFill>
                <a:latin typeface="Helvetica Neue"/>
                <a:ea typeface="Helvetica Neue"/>
                <a:cs typeface="Helvetica Neue"/>
                <a:sym typeface="Helvetica Neue"/>
              </a:rPr>
              <a:t>Temperature</a:t>
            </a:r>
            <a:endParaRPr sz="2000" dirty="0"/>
          </a:p>
          <a:p>
            <a:pPr marL="0" marR="0" lvl="0" indent="0" algn="ctr" rtl="0">
              <a:spcBef>
                <a:spcPts val="0"/>
              </a:spcBef>
              <a:spcAft>
                <a:spcPts val="0"/>
              </a:spcAft>
              <a:buNone/>
            </a:pPr>
            <a:endParaRPr sz="2000" dirty="0">
              <a:solidFill>
                <a:schemeClr val="dk1"/>
              </a:solidFill>
              <a:latin typeface="Helvetica Neue"/>
              <a:ea typeface="Helvetica Neue"/>
              <a:cs typeface="Helvetica Neue"/>
              <a:sym typeface="Helvetica Neue"/>
            </a:endParaRPr>
          </a:p>
          <a:p>
            <a:pPr marL="0" marR="0" lvl="0" indent="0" algn="ctr" rtl="0">
              <a:spcBef>
                <a:spcPts val="0"/>
              </a:spcBef>
              <a:spcAft>
                <a:spcPts val="0"/>
              </a:spcAft>
              <a:buNone/>
            </a:pPr>
            <a:r>
              <a:rPr lang="en-US" sz="2000" dirty="0">
                <a:solidFill>
                  <a:schemeClr val="dk1"/>
                </a:solidFill>
                <a:latin typeface="Helvetica Neue"/>
                <a:ea typeface="Helvetica Neue"/>
                <a:cs typeface="Helvetica Neue"/>
                <a:sym typeface="Helvetica Neue"/>
              </a:rPr>
              <a:t>Rainfall</a:t>
            </a:r>
          </a:p>
          <a:p>
            <a:pPr marL="0" marR="0" lvl="0" indent="0" algn="ctr" rtl="0">
              <a:spcBef>
                <a:spcPts val="0"/>
              </a:spcBef>
              <a:spcAft>
                <a:spcPts val="0"/>
              </a:spcAft>
              <a:buNone/>
            </a:pPr>
            <a:endParaRPr lang="en-US" sz="2000" dirty="0">
              <a:solidFill>
                <a:schemeClr val="dk1"/>
              </a:solidFill>
              <a:latin typeface="Helvetica Neue"/>
              <a:ea typeface="Helvetica Neue"/>
              <a:cs typeface="Helvetica Neue"/>
              <a:sym typeface="Helvetica Neue"/>
            </a:endParaRPr>
          </a:p>
          <a:p>
            <a:pPr marL="0" marR="0" lvl="0" indent="0" algn="ctr" rtl="0">
              <a:spcBef>
                <a:spcPts val="0"/>
              </a:spcBef>
              <a:spcAft>
                <a:spcPts val="0"/>
              </a:spcAft>
              <a:buNone/>
            </a:pPr>
            <a:r>
              <a:rPr lang="en-US" sz="2000" dirty="0">
                <a:solidFill>
                  <a:schemeClr val="dk1"/>
                </a:solidFill>
                <a:latin typeface="Helvetica Neue"/>
                <a:ea typeface="Helvetica Neue"/>
                <a:cs typeface="Helvetica Neue"/>
                <a:sym typeface="Helvetica Neue"/>
              </a:rPr>
              <a:t>Extreme heat</a:t>
            </a:r>
            <a:endParaRPr sz="2000" dirty="0"/>
          </a:p>
          <a:p>
            <a:pPr marL="0" marR="0" lvl="0" indent="0" algn="ctr" rtl="0">
              <a:spcBef>
                <a:spcPts val="0"/>
              </a:spcBef>
              <a:spcAft>
                <a:spcPts val="0"/>
              </a:spcAft>
              <a:buNone/>
            </a:pPr>
            <a:endParaRPr sz="2800" dirty="0">
              <a:solidFill>
                <a:schemeClr val="dk1"/>
              </a:solidFill>
              <a:latin typeface="Helvetica Neue"/>
              <a:ea typeface="Helvetica Neue"/>
              <a:cs typeface="Helvetica Neue"/>
              <a:sym typeface="Helvetica Neue"/>
            </a:endParaRPr>
          </a:p>
        </p:txBody>
      </p:sp>
      <p:sp>
        <p:nvSpPr>
          <p:cNvPr id="14" name="Google Shape;481;p65">
            <a:extLst>
              <a:ext uri="{FF2B5EF4-FFF2-40B4-BE49-F238E27FC236}">
                <a16:creationId xmlns:a16="http://schemas.microsoft.com/office/drawing/2014/main" id="{8B16F39E-35C4-915F-E93D-35D5174DD6DB}"/>
              </a:ext>
            </a:extLst>
          </p:cNvPr>
          <p:cNvSpPr txBox="1"/>
          <p:nvPr/>
        </p:nvSpPr>
        <p:spPr>
          <a:xfrm>
            <a:off x="283031" y="1978917"/>
            <a:ext cx="3805255" cy="1038126"/>
          </a:xfrm>
          <a:prstGeom prst="rect">
            <a:avLst/>
          </a:prstGeom>
          <a:solidFill>
            <a:srgbClr val="FF33CC"/>
          </a:solidFill>
          <a:ln w="95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Helvetica Neue"/>
                <a:ea typeface="Helvetica Neue"/>
                <a:cs typeface="Helvetica Neue"/>
                <a:sym typeface="Helvetica Neue"/>
              </a:rPr>
              <a:t>Shared Socioeconomic Pathway (SSP)/Representative Concentration Pathways (RCPs)</a:t>
            </a:r>
            <a:endParaRPr sz="1800" dirty="0"/>
          </a:p>
        </p:txBody>
      </p:sp>
      <p:sp>
        <p:nvSpPr>
          <p:cNvPr id="15" name="Google Shape;482;p65">
            <a:extLst>
              <a:ext uri="{FF2B5EF4-FFF2-40B4-BE49-F238E27FC236}">
                <a16:creationId xmlns:a16="http://schemas.microsoft.com/office/drawing/2014/main" id="{EAB09589-0FB8-2474-5E45-BD1C6E05FF27}"/>
              </a:ext>
            </a:extLst>
          </p:cNvPr>
          <p:cNvSpPr/>
          <p:nvPr/>
        </p:nvSpPr>
        <p:spPr>
          <a:xfrm>
            <a:off x="4690964" y="2278678"/>
            <a:ext cx="1027729" cy="438604"/>
          </a:xfrm>
          <a:prstGeom prst="rightArrow">
            <a:avLst>
              <a:gd name="adj1" fmla="val 50000"/>
              <a:gd name="adj2" fmla="val 50000"/>
            </a:avLst>
          </a:prstGeom>
          <a:solidFill>
            <a:schemeClr val="dk1"/>
          </a:solidFill>
          <a:ln w="158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 name="Google Shape;483;p65">
            <a:extLst>
              <a:ext uri="{FF2B5EF4-FFF2-40B4-BE49-F238E27FC236}">
                <a16:creationId xmlns:a16="http://schemas.microsoft.com/office/drawing/2014/main" id="{0AFE5C69-72B9-93FA-39B5-8460CA1B4FA1}"/>
              </a:ext>
            </a:extLst>
          </p:cNvPr>
          <p:cNvSpPr/>
          <p:nvPr/>
        </p:nvSpPr>
        <p:spPr>
          <a:xfrm>
            <a:off x="8376161" y="2272365"/>
            <a:ext cx="1181992" cy="567824"/>
          </a:xfrm>
          <a:prstGeom prst="rightArrow">
            <a:avLst>
              <a:gd name="adj1" fmla="val 50000"/>
              <a:gd name="adj2" fmla="val 50000"/>
            </a:avLst>
          </a:prstGeom>
          <a:solidFill>
            <a:schemeClr val="dk1"/>
          </a:solidFill>
          <a:ln w="158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mj-lt"/>
                <a:ea typeface="Calibri"/>
                <a:cs typeface="Calibri"/>
                <a:sym typeface="Calibri"/>
              </a:rPr>
              <a:t>Future</a:t>
            </a:r>
            <a:endParaRPr sz="2000" dirty="0">
              <a:latin typeface="+mj-lt"/>
            </a:endParaRPr>
          </a:p>
        </p:txBody>
      </p:sp>
      <p:sp>
        <p:nvSpPr>
          <p:cNvPr id="17" name="Google Shape;484;p65">
            <a:extLst>
              <a:ext uri="{FF2B5EF4-FFF2-40B4-BE49-F238E27FC236}">
                <a16:creationId xmlns:a16="http://schemas.microsoft.com/office/drawing/2014/main" id="{B5395A29-4A54-F145-FB15-F47A8455940C}"/>
              </a:ext>
            </a:extLst>
          </p:cNvPr>
          <p:cNvSpPr txBox="1">
            <a:spLocks noGrp="1"/>
          </p:cNvSpPr>
          <p:nvPr>
            <p:ph type="title"/>
          </p:nvPr>
        </p:nvSpPr>
        <p:spPr>
          <a:xfrm>
            <a:off x="9684146" y="4918756"/>
            <a:ext cx="2440259" cy="21930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600"/>
              <a:buFont typeface="Helvetica Neue"/>
              <a:buNone/>
            </a:pPr>
            <a:r>
              <a:rPr lang="en-US" sz="2000" dirty="0">
                <a:latin typeface="+mj-lt"/>
                <a:ea typeface="Helvetica Neue"/>
                <a:cs typeface="Helvetica Neue"/>
                <a:sym typeface="Helvetica Neue"/>
              </a:rPr>
              <a:t>Simulated for every day into the future</a:t>
            </a:r>
            <a:endParaRPr sz="2000" dirty="0">
              <a:latin typeface="+mj-lt"/>
              <a:ea typeface="Helvetica Neue"/>
              <a:cs typeface="Helvetica Neue"/>
              <a:sym typeface="Helvetica Neue"/>
            </a:endParaRPr>
          </a:p>
        </p:txBody>
      </p:sp>
      <p:cxnSp>
        <p:nvCxnSpPr>
          <p:cNvPr id="18" name="Google Shape;485;p65">
            <a:extLst>
              <a:ext uri="{FF2B5EF4-FFF2-40B4-BE49-F238E27FC236}">
                <a16:creationId xmlns:a16="http://schemas.microsoft.com/office/drawing/2014/main" id="{F1DD32B6-977B-4D50-BC24-60DA3E20F5B3}"/>
              </a:ext>
            </a:extLst>
          </p:cNvPr>
          <p:cNvCxnSpPr>
            <a:cxnSpLocks/>
          </p:cNvCxnSpPr>
          <p:nvPr/>
        </p:nvCxnSpPr>
        <p:spPr>
          <a:xfrm>
            <a:off x="10717639" y="3799114"/>
            <a:ext cx="0" cy="589360"/>
          </a:xfrm>
          <a:prstGeom prst="straightConnector1">
            <a:avLst/>
          </a:prstGeom>
          <a:noFill/>
          <a:ln w="25400" cap="flat" cmpd="sng">
            <a:solidFill>
              <a:srgbClr val="0C0C0C"/>
            </a:solidFill>
            <a:prstDash val="solid"/>
            <a:round/>
            <a:headEnd type="none" w="sm" len="sm"/>
            <a:tailEnd type="triangle" w="lg" len="lg"/>
          </a:ln>
        </p:spPr>
      </p:cxnSp>
      <p:cxnSp>
        <p:nvCxnSpPr>
          <p:cNvPr id="19" name="Google Shape;485;p65">
            <a:extLst>
              <a:ext uri="{FF2B5EF4-FFF2-40B4-BE49-F238E27FC236}">
                <a16:creationId xmlns:a16="http://schemas.microsoft.com/office/drawing/2014/main" id="{7A9E4FDA-4D95-93EA-095B-357FD8A7D943}"/>
              </a:ext>
            </a:extLst>
          </p:cNvPr>
          <p:cNvCxnSpPr>
            <a:cxnSpLocks/>
          </p:cNvCxnSpPr>
          <p:nvPr/>
        </p:nvCxnSpPr>
        <p:spPr>
          <a:xfrm>
            <a:off x="2018738" y="3209754"/>
            <a:ext cx="0" cy="589360"/>
          </a:xfrm>
          <a:prstGeom prst="straightConnector1">
            <a:avLst/>
          </a:prstGeom>
          <a:noFill/>
          <a:ln w="25400" cap="flat" cmpd="sng">
            <a:solidFill>
              <a:srgbClr val="0C0C0C"/>
            </a:solidFill>
            <a:prstDash val="solid"/>
            <a:round/>
            <a:headEnd type="none" w="sm" len="sm"/>
            <a:tailEnd type="triangle" w="lg" len="lg"/>
          </a:ln>
        </p:spPr>
      </p:cxnSp>
      <p:grpSp>
        <p:nvGrpSpPr>
          <p:cNvPr id="4" name="Group 3">
            <a:extLst>
              <a:ext uri="{FF2B5EF4-FFF2-40B4-BE49-F238E27FC236}">
                <a16:creationId xmlns:a16="http://schemas.microsoft.com/office/drawing/2014/main" id="{9E7295CE-F753-49F3-0D69-8512C17DCA58}"/>
              </a:ext>
            </a:extLst>
          </p:cNvPr>
          <p:cNvGrpSpPr/>
          <p:nvPr/>
        </p:nvGrpSpPr>
        <p:grpSpPr>
          <a:xfrm>
            <a:off x="443371" y="3820540"/>
            <a:ext cx="3505965" cy="2700850"/>
            <a:chOff x="582311" y="3311723"/>
            <a:chExt cx="3829268" cy="2818127"/>
          </a:xfrm>
        </p:grpSpPr>
        <p:pic>
          <p:nvPicPr>
            <p:cNvPr id="20" name="Google Shape;275;p17" descr="Chart&#10;&#10;Description automatically generated">
              <a:extLst>
                <a:ext uri="{FF2B5EF4-FFF2-40B4-BE49-F238E27FC236}">
                  <a16:creationId xmlns:a16="http://schemas.microsoft.com/office/drawing/2014/main" id="{05F20F9D-C679-FCDC-4750-18D7988AC99D}"/>
                </a:ext>
              </a:extLst>
            </p:cNvPr>
            <p:cNvPicPr preferRelativeResize="0">
              <a:picLocks noChangeAspect="1"/>
            </p:cNvPicPr>
            <p:nvPr/>
          </p:nvPicPr>
          <p:blipFill rotWithShape="1">
            <a:blip r:embed="rId6">
              <a:alphaModFix/>
            </a:blip>
            <a:srcRect l="-1" t="9257" r="48669"/>
            <a:stretch/>
          </p:blipFill>
          <p:spPr>
            <a:xfrm>
              <a:off x="582311" y="3311723"/>
              <a:ext cx="3644915" cy="2781756"/>
            </a:xfrm>
            <a:prstGeom prst="rect">
              <a:avLst/>
            </a:prstGeom>
            <a:noFill/>
            <a:ln>
              <a:noFill/>
            </a:ln>
          </p:spPr>
        </p:pic>
        <p:pic>
          <p:nvPicPr>
            <p:cNvPr id="21" name="Google Shape;275;p17" descr="Chart&#10;&#10;Description automatically generated">
              <a:extLst>
                <a:ext uri="{FF2B5EF4-FFF2-40B4-BE49-F238E27FC236}">
                  <a16:creationId xmlns:a16="http://schemas.microsoft.com/office/drawing/2014/main" id="{DD5F975D-C7B8-9280-E6F1-53423542A8B9}"/>
                </a:ext>
              </a:extLst>
            </p:cNvPr>
            <p:cNvPicPr preferRelativeResize="0">
              <a:picLocks/>
            </p:cNvPicPr>
            <p:nvPr/>
          </p:nvPicPr>
          <p:blipFill rotWithShape="1">
            <a:blip r:embed="rId6">
              <a:alphaModFix/>
            </a:blip>
            <a:srcRect t="92085" r="46053"/>
            <a:stretch/>
          </p:blipFill>
          <p:spPr>
            <a:xfrm>
              <a:off x="583190" y="5887196"/>
              <a:ext cx="3828389" cy="242654"/>
            </a:xfrm>
            <a:prstGeom prst="rect">
              <a:avLst/>
            </a:prstGeom>
            <a:noFill/>
            <a:ln>
              <a:noFill/>
            </a:ln>
          </p:spPr>
        </p:pic>
      </p:grpSp>
      <p:cxnSp>
        <p:nvCxnSpPr>
          <p:cNvPr id="23" name="Google Shape;485;p65">
            <a:extLst>
              <a:ext uri="{FF2B5EF4-FFF2-40B4-BE49-F238E27FC236}">
                <a16:creationId xmlns:a16="http://schemas.microsoft.com/office/drawing/2014/main" id="{E9437820-0701-33DE-EE77-E64682DC1ACA}"/>
              </a:ext>
            </a:extLst>
          </p:cNvPr>
          <p:cNvCxnSpPr>
            <a:cxnSpLocks/>
          </p:cNvCxnSpPr>
          <p:nvPr/>
        </p:nvCxnSpPr>
        <p:spPr>
          <a:xfrm>
            <a:off x="6975707" y="3017043"/>
            <a:ext cx="0" cy="589360"/>
          </a:xfrm>
          <a:prstGeom prst="straightConnector1">
            <a:avLst/>
          </a:prstGeom>
          <a:noFill/>
          <a:ln w="25400" cap="flat" cmpd="sng">
            <a:solidFill>
              <a:srgbClr val="0C0C0C"/>
            </a:solidFill>
            <a:prstDash val="solid"/>
            <a:round/>
            <a:headEnd type="none" w="sm" len="sm"/>
            <a:tailEnd type="triangle" w="lg" len="lg"/>
          </a:ln>
        </p:spPr>
      </p:cxnSp>
      <p:pic>
        <p:nvPicPr>
          <p:cNvPr id="3" name="Audio 2">
            <a:hlinkClick r:id="" action="ppaction://media"/>
            <a:extLst>
              <a:ext uri="{FF2B5EF4-FFF2-40B4-BE49-F238E27FC236}">
                <a16:creationId xmlns:a16="http://schemas.microsoft.com/office/drawing/2014/main" id="{046BD910-6791-C35E-0D51-A02D60A034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2566904"/>
      </p:ext>
    </p:extLst>
  </p:cSld>
  <p:clrMapOvr>
    <a:masterClrMapping/>
  </p:clrMapOvr>
  <mc:AlternateContent xmlns:mc="http://schemas.openxmlformats.org/markup-compatibility/2006" xmlns:p14="http://schemas.microsoft.com/office/powerpoint/2010/main">
    <mc:Choice Requires="p14">
      <p:transition spd="slow" p14:dur="2000" advTm="63146"/>
    </mc:Choice>
    <mc:Fallback xmlns="">
      <p:transition spd="slow" advTm="6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740</Words>
  <Application>Microsoft Macintosh PowerPoint</Application>
  <PresentationFormat>Widescreen</PresentationFormat>
  <Paragraphs>83</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Helvetica Neue</vt:lpstr>
      <vt:lpstr>Calibri</vt:lpstr>
      <vt:lpstr>Arial</vt:lpstr>
      <vt:lpstr>Office Theme</vt:lpstr>
      <vt:lpstr>Climate Science 101</vt:lpstr>
      <vt:lpstr>PowerPoint Presentation</vt:lpstr>
      <vt:lpstr>PowerPoint Presentation</vt:lpstr>
      <vt:lpstr>Factors Causing Climate Change</vt:lpstr>
      <vt:lpstr>PowerPoint Presentation</vt:lpstr>
      <vt:lpstr>PowerPoint Presentation</vt:lpstr>
      <vt:lpstr>Greenhouse Gases</vt:lpstr>
      <vt:lpstr>PowerPoint Presentation</vt:lpstr>
      <vt:lpstr>Simulated for every day into the future</vt:lpstr>
      <vt:lpstr>Mitigation and Adaptation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sanketa kadam</dc:creator>
  <cp:lastModifiedBy>Jeevani M De Mel</cp:lastModifiedBy>
  <cp:revision>15</cp:revision>
  <dcterms:created xsi:type="dcterms:W3CDTF">2021-09-15T18:07:07Z</dcterms:created>
  <dcterms:modified xsi:type="dcterms:W3CDTF">2022-06-22T21:17:00Z</dcterms:modified>
</cp:coreProperties>
</file>