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9" r:id="rId1"/>
    <p:sldMasterId id="2147483670" r:id="rId2"/>
  </p:sldMasterIdLst>
  <p:notesMasterIdLst>
    <p:notesMasterId r:id="rId15"/>
  </p:notesMasterIdLst>
  <p:sldIdLst>
    <p:sldId id="256" r:id="rId3"/>
    <p:sldId id="257" r:id="rId4"/>
    <p:sldId id="272" r:id="rId5"/>
    <p:sldId id="274" r:id="rId6"/>
    <p:sldId id="273" r:id="rId7"/>
    <p:sldId id="275" r:id="rId8"/>
    <p:sldId id="276" r:id="rId9"/>
    <p:sldId id="277" r:id="rId10"/>
    <p:sldId id="278" r:id="rId11"/>
    <p:sldId id="279" r:id="rId12"/>
    <p:sldId id="280" r:id="rId13"/>
    <p:sldId id="281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7170D3-4E3E-46C7-A7C1-0443600601C5}">
  <a:tblStyle styleId="{E57170D3-4E3E-46C7-A7C1-0443600601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76"/>
    <p:restoredTop sz="87184"/>
  </p:normalViewPr>
  <p:slideViewPr>
    <p:cSldViewPr snapToGrid="0">
      <p:cViewPr varScale="1">
        <p:scale>
          <a:sx n="103" d="100"/>
          <a:sy n="103" d="100"/>
        </p:scale>
        <p:origin x="116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3866975d6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133866975d6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538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7381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86956fbd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86956fbd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1819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86956fbd1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286956fbd1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488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0125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719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285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606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982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86956fbd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286956fbd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097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ctrTitle"/>
          </p:nvPr>
        </p:nvSpPr>
        <p:spPr>
          <a:xfrm>
            <a:off x="311700" y="1293811"/>
            <a:ext cx="8520600" cy="792600"/>
          </a:xfrm>
          <a:prstGeom prst="rect">
            <a:avLst/>
          </a:prstGeom>
          <a:noFill/>
          <a:ln w="38100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3900" b="1" dirty="0">
                <a:latin typeface="Arial"/>
                <a:ea typeface="Arial"/>
                <a:cs typeface="Arial"/>
                <a:sym typeface="Arial"/>
              </a:rPr>
              <a:t>Bioclimatic Variables</a:t>
            </a:r>
            <a:endParaRPr sz="39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4"/>
          <p:cNvSpPr txBox="1"/>
          <p:nvPr/>
        </p:nvSpPr>
        <p:spPr>
          <a:xfrm>
            <a:off x="605646" y="2271620"/>
            <a:ext cx="7932708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Project on</a:t>
            </a:r>
            <a:r>
              <a:rPr lang="en" sz="1100" dirty="0"/>
              <a:t> </a:t>
            </a:r>
            <a:r>
              <a:rPr lang="en" sz="2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Climate Projections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for the Panj-Amu River Basin</a:t>
            </a:r>
            <a:endParaRPr sz="28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4"/>
          <p:cNvSpPr txBox="1"/>
          <p:nvPr/>
        </p:nvSpPr>
        <p:spPr>
          <a:xfrm>
            <a:off x="995400" y="2989184"/>
            <a:ext cx="7153200" cy="121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62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" sz="2200" b="1" dirty="0">
                <a:solidFill>
                  <a:schemeClr val="dk1"/>
                </a:solidFill>
              </a:rPr>
              <a:t>Presented by: Meridel Phillips (SciSpace, LLC)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" sz="2200" b="1" dirty="0">
                <a:solidFill>
                  <a:schemeClr val="dk1"/>
                </a:solidFill>
              </a:rPr>
              <a:t>Alex Ruane, Manishka De Mel and Jennifer Evans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endParaRPr lang="en" sz="2200" b="1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" sz="2200" dirty="0">
                <a:solidFill>
                  <a:srgbClr val="0070C0"/>
                </a:solidFill>
              </a:rPr>
              <a:t>NASA GISS and Columbia University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0000"/>
              <a:buFont typeface="Arial"/>
              <a:buNone/>
            </a:pPr>
            <a:r>
              <a:rPr lang="en" sz="2200" dirty="0">
                <a:solidFill>
                  <a:srgbClr val="00B050"/>
                </a:solidFill>
              </a:rPr>
              <a:t>June 2022</a:t>
            </a:r>
            <a:endParaRPr sz="1700" dirty="0">
              <a:solidFill>
                <a:srgbClr val="00B050"/>
              </a:solidFill>
            </a:endParaRPr>
          </a:p>
        </p:txBody>
      </p:sp>
      <p:pic>
        <p:nvPicPr>
          <p:cNvPr id="128" name="Google Shape;128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2090" y="4322157"/>
            <a:ext cx="3513261" cy="55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539" y="4137924"/>
            <a:ext cx="2205227" cy="78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65A0E20-AE15-FDB1-663A-DC5B74B21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12"/>
    </mc:Choice>
    <mc:Fallback xmlns="">
      <p:transition spd="slow" advTm="57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23;p37">
            <a:extLst>
              <a:ext uri="{FF2B5EF4-FFF2-40B4-BE49-F238E27FC236}">
                <a16:creationId xmlns:a16="http://schemas.microsoft.com/office/drawing/2014/main" id="{E5A0C9F1-1969-A4DF-F265-2A6522BE697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r="13158"/>
          <a:stretch/>
        </p:blipFill>
        <p:spPr>
          <a:xfrm>
            <a:off x="3220714" y="1993575"/>
            <a:ext cx="2852928" cy="2472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24;p37">
            <a:extLst>
              <a:ext uri="{FF2B5EF4-FFF2-40B4-BE49-F238E27FC236}">
                <a16:creationId xmlns:a16="http://schemas.microsoft.com/office/drawing/2014/main" id="{7EF8EE01-388B-9E74-2C57-62993BC511E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1699" r="2994"/>
          <a:stretch/>
        </p:blipFill>
        <p:spPr>
          <a:xfrm>
            <a:off x="5994506" y="2011863"/>
            <a:ext cx="3076341" cy="247303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" sz="2620" b="1" dirty="0"/>
              <a:t>BIO12: Total Annual Precipitation under RCP2.6</a:t>
            </a:r>
            <a:endParaRPr sz="2620" b="1" dirty="0"/>
          </a:p>
        </p:txBody>
      </p:sp>
      <p:sp>
        <p:nvSpPr>
          <p:cNvPr id="14" name="Google Shape;151;p27">
            <a:extLst>
              <a:ext uri="{FF2B5EF4-FFF2-40B4-BE49-F238E27FC236}">
                <a16:creationId xmlns:a16="http://schemas.microsoft.com/office/drawing/2014/main" id="{05EB9F42-741F-ADA8-BE4A-67CE7F47D5C4}"/>
              </a:ext>
            </a:extLst>
          </p:cNvPr>
          <p:cNvSpPr txBox="1"/>
          <p:nvPr/>
        </p:nvSpPr>
        <p:spPr>
          <a:xfrm>
            <a:off x="3325271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Precipitation Change (%) under RCP2.6 by 2050s (2040-2069)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6" name="Google Shape;151;p27">
            <a:extLst>
              <a:ext uri="{FF2B5EF4-FFF2-40B4-BE49-F238E27FC236}">
                <a16:creationId xmlns:a16="http://schemas.microsoft.com/office/drawing/2014/main" id="{25B523FF-2D0C-AC05-3848-1036D2264EB0}"/>
              </a:ext>
            </a:extLst>
          </p:cNvPr>
          <p:cNvSpPr txBox="1"/>
          <p:nvPr/>
        </p:nvSpPr>
        <p:spPr>
          <a:xfrm>
            <a:off x="6139242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25454"/>
              </a:lnSpc>
            </a:pPr>
            <a:r>
              <a:rPr lang="en-US" sz="1200" dirty="0">
                <a:solidFill>
                  <a:schemeClr val="dk1"/>
                </a:solidFill>
              </a:rPr>
              <a:t>Bias-adjusted CORDEX-Core Ensemble Annual Precipitation Change (%) under RCP2.6 by 2080s (2070-2099)</a:t>
            </a:r>
          </a:p>
        </p:txBody>
      </p:sp>
      <p:sp>
        <p:nvSpPr>
          <p:cNvPr id="13" name="Google Shape;149;p27">
            <a:extLst>
              <a:ext uri="{FF2B5EF4-FFF2-40B4-BE49-F238E27FC236}">
                <a16:creationId xmlns:a16="http://schemas.microsoft.com/office/drawing/2014/main" id="{59588E69-A10A-B863-6A64-EBE5135BAB88}"/>
              </a:ext>
            </a:extLst>
          </p:cNvPr>
          <p:cNvSpPr txBox="1"/>
          <p:nvPr/>
        </p:nvSpPr>
        <p:spPr>
          <a:xfrm>
            <a:off x="311700" y="976894"/>
            <a:ext cx="2916566" cy="404415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Precipitation changes are </a:t>
            </a:r>
            <a:r>
              <a:rPr lang="en-US" sz="1600" b="1" dirty="0">
                <a:solidFill>
                  <a:schemeClr val="dk1"/>
                </a:solidFill>
              </a:rPr>
              <a:t>more complex than temperature changes</a:t>
            </a:r>
          </a:p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Largest relative increases in</a:t>
            </a:r>
            <a:r>
              <a:rPr lang="en-US" sz="1600" b="1" dirty="0">
                <a:solidFill>
                  <a:schemeClr val="dk1"/>
                </a:solidFill>
              </a:rPr>
              <a:t> northern, northeastern, eastern and southern regions </a:t>
            </a:r>
            <a:r>
              <a:rPr lang="en-US" sz="1600" dirty="0">
                <a:solidFill>
                  <a:schemeClr val="dk1"/>
                </a:solidFill>
              </a:rPr>
              <a:t>under RCP2.6</a:t>
            </a:r>
          </a:p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Small decreases in </a:t>
            </a:r>
            <a:r>
              <a:rPr lang="en-US" sz="1600" b="1" dirty="0">
                <a:solidFill>
                  <a:schemeClr val="dk1"/>
                </a:solidFill>
              </a:rPr>
              <a:t>central and western regions </a:t>
            </a:r>
            <a:r>
              <a:rPr lang="en-US" sz="1600" dirty="0">
                <a:solidFill>
                  <a:schemeClr val="dk1"/>
                </a:solidFill>
              </a:rPr>
              <a:t>with some increases in southwest in 2080s</a:t>
            </a:r>
            <a:endParaRPr lang="en-US" sz="16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3DD635-BEE9-5985-CFD5-8BFB8D25E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05"/>
    </mc:Choice>
    <mc:Fallback xmlns="">
      <p:transition spd="slow" advTm="75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37;p39">
            <a:extLst>
              <a:ext uri="{FF2B5EF4-FFF2-40B4-BE49-F238E27FC236}">
                <a16:creationId xmlns:a16="http://schemas.microsoft.com/office/drawing/2014/main" id="{3AEF5124-8A0A-6B9D-8983-3A5902F5900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alphaModFix/>
          </a:blip>
          <a:srcRect r="12821"/>
          <a:stretch/>
        </p:blipFill>
        <p:spPr>
          <a:xfrm>
            <a:off x="3229858" y="1994877"/>
            <a:ext cx="2852928" cy="250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38;p39">
            <a:extLst>
              <a:ext uri="{FF2B5EF4-FFF2-40B4-BE49-F238E27FC236}">
                <a16:creationId xmlns:a16="http://schemas.microsoft.com/office/drawing/2014/main" id="{C97D4CB9-4D36-F9C2-E4FC-D6AB9819CC1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2363" r="2825"/>
          <a:stretch/>
        </p:blipFill>
        <p:spPr>
          <a:xfrm>
            <a:off x="6007608" y="1991731"/>
            <a:ext cx="3081528" cy="250545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" sz="2620" b="1" dirty="0"/>
              <a:t>BIO12: Total Annual Precipitation under RCP8.5</a:t>
            </a:r>
            <a:endParaRPr sz="2620" b="1" dirty="0"/>
          </a:p>
        </p:txBody>
      </p:sp>
      <p:sp>
        <p:nvSpPr>
          <p:cNvPr id="13" name="Google Shape;149;p27">
            <a:extLst>
              <a:ext uri="{FF2B5EF4-FFF2-40B4-BE49-F238E27FC236}">
                <a16:creationId xmlns:a16="http://schemas.microsoft.com/office/drawing/2014/main" id="{59588E69-A10A-B863-6A64-EBE5135BAB88}"/>
              </a:ext>
            </a:extLst>
          </p:cNvPr>
          <p:cNvSpPr txBox="1"/>
          <p:nvPr/>
        </p:nvSpPr>
        <p:spPr>
          <a:xfrm>
            <a:off x="311700" y="976894"/>
            <a:ext cx="2916566" cy="4044154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Similar pattern of change to RCP2.6 but with </a:t>
            </a:r>
            <a:r>
              <a:rPr lang="en-US" sz="1600" b="1" dirty="0">
                <a:solidFill>
                  <a:schemeClr val="dk1"/>
                </a:solidFill>
              </a:rPr>
              <a:t>higher magnitude changes</a:t>
            </a:r>
          </a:p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b="1" dirty="0">
                <a:solidFill>
                  <a:schemeClr val="dk1"/>
                </a:solidFill>
              </a:rPr>
              <a:t>Larger precipitation increases</a:t>
            </a:r>
            <a:r>
              <a:rPr lang="en-US" sz="1600" dirty="0">
                <a:solidFill>
                  <a:schemeClr val="dk1"/>
                </a:solidFill>
              </a:rPr>
              <a:t> in northern and eastern regions although eastern mountains have very low baseline levels</a:t>
            </a:r>
            <a:endParaRPr lang="en-US" sz="1600" b="1" dirty="0">
              <a:solidFill>
                <a:schemeClr val="dk1"/>
              </a:solidFill>
            </a:endParaRPr>
          </a:p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Decreases in </a:t>
            </a:r>
            <a:r>
              <a:rPr lang="en-US" sz="1600" b="1" dirty="0">
                <a:solidFill>
                  <a:schemeClr val="dk1"/>
                </a:solidFill>
              </a:rPr>
              <a:t>central and western regions </a:t>
            </a:r>
            <a:r>
              <a:rPr lang="en-US" sz="1600" dirty="0">
                <a:solidFill>
                  <a:schemeClr val="dk1"/>
                </a:solidFill>
              </a:rPr>
              <a:t>with larger magnitude decreases in 2080s</a:t>
            </a:r>
            <a:endParaRPr lang="en-US" sz="1600" dirty="0"/>
          </a:p>
        </p:txBody>
      </p:sp>
      <p:sp>
        <p:nvSpPr>
          <p:cNvPr id="10" name="Google Shape;151;p27">
            <a:extLst>
              <a:ext uri="{FF2B5EF4-FFF2-40B4-BE49-F238E27FC236}">
                <a16:creationId xmlns:a16="http://schemas.microsoft.com/office/drawing/2014/main" id="{27683AEF-32BC-38DE-01DA-F49B396D5767}"/>
              </a:ext>
            </a:extLst>
          </p:cNvPr>
          <p:cNvSpPr txBox="1"/>
          <p:nvPr/>
        </p:nvSpPr>
        <p:spPr>
          <a:xfrm>
            <a:off x="3325271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Precipitation Change (%) under RCP8.5 by 2050s (2040-2069)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5" name="Google Shape;151;p27">
            <a:extLst>
              <a:ext uri="{FF2B5EF4-FFF2-40B4-BE49-F238E27FC236}">
                <a16:creationId xmlns:a16="http://schemas.microsoft.com/office/drawing/2014/main" id="{6FAA3941-AF58-6988-7022-5579CF56E1F0}"/>
              </a:ext>
            </a:extLst>
          </p:cNvPr>
          <p:cNvSpPr txBox="1"/>
          <p:nvPr/>
        </p:nvSpPr>
        <p:spPr>
          <a:xfrm>
            <a:off x="6139242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lnSpc>
                <a:spcPct val="125454"/>
              </a:lnSpc>
            </a:pPr>
            <a:r>
              <a:rPr lang="en-US" sz="1200" dirty="0">
                <a:solidFill>
                  <a:schemeClr val="dk1"/>
                </a:solidFill>
              </a:rPr>
              <a:t>Bias-adjusted CORDEX-Core Ensemble Annual Precipitation Change (%) under RCP8.5 by 2080s (2070-2099)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5F2A70-40C2-507D-AB67-D36EBEC4F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0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57"/>
    </mc:Choice>
    <mc:Fallback xmlns="">
      <p:transition spd="slow" advTm="95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09243-2491-E595-235F-487BB03DC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55" t="6150" r="6274" b="9495"/>
          <a:stretch/>
        </p:blipFill>
        <p:spPr>
          <a:xfrm>
            <a:off x="5033818" y="1019848"/>
            <a:ext cx="3731485" cy="3749040"/>
          </a:xfrm>
          <a:prstGeom prst="rect">
            <a:avLst/>
          </a:prstGeom>
        </p:spPr>
      </p:pic>
      <p:sp>
        <p:nvSpPr>
          <p:cNvPr id="134" name="Google Shape;134;p25"/>
          <p:cNvSpPr txBox="1"/>
          <p:nvPr/>
        </p:nvSpPr>
        <p:spPr>
          <a:xfrm>
            <a:off x="311700" y="961548"/>
            <a:ext cx="4370028" cy="386564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Bioclimatic variables </a:t>
            </a:r>
            <a:r>
              <a:rPr lang="en-US" sz="1600" dirty="0">
                <a:solidFill>
                  <a:schemeClr val="dk1"/>
                </a:solidFill>
              </a:rPr>
              <a:t>show how changes in ecosystem-relevant metrics will change under future climate scenarios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Projections from downscaled, bias-adjusted climate data show broad increases in temperature across the region</a:t>
            </a: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Changes in annual temperature range and annual precipitation vary by region</a:t>
            </a:r>
          </a:p>
          <a:p>
            <a:pPr marL="457200" indent="-355600">
              <a:lnSpc>
                <a:spcPct val="115000"/>
              </a:lnSpc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Species and ecosystem models use ensemble bioclimatic results to show the species-specific </a:t>
            </a:r>
            <a:r>
              <a:rPr lang="en-US" sz="1600" dirty="0"/>
              <a:t>limits of acceptable or optimal conditions for habitats</a:t>
            </a:r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4294967295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 dirty="0"/>
              <a:t>Conclusions</a:t>
            </a:r>
            <a:endParaRPr sz="2620" b="1" dirty="0"/>
          </a:p>
        </p:txBody>
      </p:sp>
      <p:sp>
        <p:nvSpPr>
          <p:cNvPr id="5" name="Google Shape;134;p25">
            <a:extLst>
              <a:ext uri="{FF2B5EF4-FFF2-40B4-BE49-F238E27FC236}">
                <a16:creationId xmlns:a16="http://schemas.microsoft.com/office/drawing/2014/main" id="{068C4958-EF34-2FE0-2197-E9F4C1434F96}"/>
              </a:ext>
            </a:extLst>
          </p:cNvPr>
          <p:cNvSpPr txBox="1"/>
          <p:nvPr/>
        </p:nvSpPr>
        <p:spPr>
          <a:xfrm>
            <a:off x="4951114" y="961547"/>
            <a:ext cx="3881186" cy="386564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sz="1600" dirty="0">
              <a:highlight>
                <a:srgbClr val="FFFF00"/>
              </a:highlight>
            </a:endParaRPr>
          </a:p>
          <a:p>
            <a:pPr marL="1016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1600" dirty="0"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694C1-A1A3-6FCE-9145-8B1E439E9DF2}"/>
              </a:ext>
            </a:extLst>
          </p:cNvPr>
          <p:cNvSpPr txBox="1"/>
          <p:nvPr/>
        </p:nvSpPr>
        <p:spPr>
          <a:xfrm>
            <a:off x="5033818" y="4484424"/>
            <a:ext cx="221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Paul Elsen, WCS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E0B20D8-3641-C136-C59C-C8418E049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7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48"/>
    </mc:Choice>
    <mc:Fallback xmlns="">
      <p:transition spd="slow" advTm="13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/>
          <p:nvPr/>
        </p:nvSpPr>
        <p:spPr>
          <a:xfrm>
            <a:off x="311700" y="961548"/>
            <a:ext cx="3709694" cy="386564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Bioclimatic variables are </a:t>
            </a:r>
            <a:r>
              <a:rPr lang="en" sz="1600" b="1" dirty="0">
                <a:solidFill>
                  <a:schemeClr val="dk1"/>
                </a:solidFill>
              </a:rPr>
              <a:t>derived</a:t>
            </a:r>
            <a:r>
              <a:rPr lang="en" sz="1600" dirty="0">
                <a:solidFill>
                  <a:schemeClr val="dk1"/>
                </a:solidFill>
              </a:rPr>
              <a:t> variables from the </a:t>
            </a:r>
            <a:r>
              <a:rPr lang="en" sz="1600" b="1" dirty="0">
                <a:solidFill>
                  <a:schemeClr val="dk1"/>
                </a:solidFill>
              </a:rPr>
              <a:t>monthly mean, maximum, and minimum temperature</a:t>
            </a:r>
            <a:r>
              <a:rPr lang="en" sz="1600" dirty="0">
                <a:solidFill>
                  <a:schemeClr val="dk1"/>
                </a:solidFill>
              </a:rPr>
              <a:t> as well as monthly </a:t>
            </a:r>
            <a:r>
              <a:rPr lang="en" sz="1600" b="1" dirty="0">
                <a:solidFill>
                  <a:schemeClr val="dk1"/>
                </a:solidFill>
              </a:rPr>
              <a:t>precipitation</a:t>
            </a:r>
            <a:r>
              <a:rPr lang="en" sz="1600" dirty="0">
                <a:solidFill>
                  <a:schemeClr val="dk1"/>
                </a:solidFill>
              </a:rPr>
              <a:t> </a:t>
            </a:r>
            <a:r>
              <a:rPr lang="en" sz="1600" b="1" dirty="0">
                <a:solidFill>
                  <a:schemeClr val="dk1"/>
                </a:solidFill>
              </a:rPr>
              <a:t>totals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</a:rPr>
              <a:t> </a:t>
            </a:r>
            <a:endParaRPr sz="1600" dirty="0">
              <a:solidFill>
                <a:schemeClr val="dk1"/>
              </a:solidFill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Developed for </a:t>
            </a:r>
            <a:r>
              <a:rPr lang="en" sz="1600" b="1" dirty="0">
                <a:solidFill>
                  <a:schemeClr val="dk1"/>
                </a:solidFill>
              </a:rPr>
              <a:t>species distribution modeling and related ecological applications </a:t>
            </a:r>
            <a:r>
              <a:rPr lang="en" sz="1600" dirty="0">
                <a:solidFill>
                  <a:schemeClr val="dk1"/>
                </a:solidFill>
              </a:rPr>
              <a:t>as they</a:t>
            </a:r>
            <a:r>
              <a:rPr lang="en" sz="1600" b="1" dirty="0">
                <a:solidFill>
                  <a:schemeClr val="dk1"/>
                </a:solidFill>
              </a:rPr>
              <a:t> </a:t>
            </a:r>
            <a:r>
              <a:rPr lang="en" sz="1600" dirty="0">
                <a:solidFill>
                  <a:schemeClr val="dk1"/>
                </a:solidFill>
              </a:rPr>
              <a:t>represent key aspects of the </a:t>
            </a:r>
            <a:r>
              <a:rPr lang="en" sz="1600" b="1" dirty="0">
                <a:solidFill>
                  <a:schemeClr val="dk1"/>
                </a:solidFill>
              </a:rPr>
              <a:t>long-term climate, climate seasonality, </a:t>
            </a:r>
            <a:r>
              <a:rPr lang="en" sz="1600" dirty="0">
                <a:solidFill>
                  <a:schemeClr val="dk1"/>
                </a:solidFill>
              </a:rPr>
              <a:t>and </a:t>
            </a:r>
            <a:r>
              <a:rPr lang="en" sz="1600" b="1" dirty="0">
                <a:solidFill>
                  <a:schemeClr val="dk1"/>
                </a:solidFill>
              </a:rPr>
              <a:t>extreme or limiting environmental factors</a:t>
            </a:r>
            <a:endParaRPr sz="1600" dirty="0"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4294967295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/>
              <a:t>Introduction</a:t>
            </a:r>
            <a:endParaRPr sz="2620" b="1"/>
          </a:p>
        </p:txBody>
      </p:sp>
      <p:sp>
        <p:nvSpPr>
          <p:cNvPr id="4" name="Google Shape;140;p26">
            <a:extLst>
              <a:ext uri="{FF2B5EF4-FFF2-40B4-BE49-F238E27FC236}">
                <a16:creationId xmlns:a16="http://schemas.microsoft.com/office/drawing/2014/main" id="{6974311F-8648-BBC5-E5D3-14BD79B6AA8D}"/>
              </a:ext>
            </a:extLst>
          </p:cNvPr>
          <p:cNvSpPr txBox="1">
            <a:spLocks/>
          </p:cNvSpPr>
          <p:nvPr/>
        </p:nvSpPr>
        <p:spPr>
          <a:xfrm>
            <a:off x="4139381" y="961548"/>
            <a:ext cx="4692919" cy="3865643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buClr>
                <a:srgbClr val="000000"/>
              </a:buClr>
            </a:pPr>
            <a:r>
              <a:rPr lang="en-US" sz="6400" b="1" dirty="0">
                <a:solidFill>
                  <a:srgbClr val="000000"/>
                </a:solidFill>
              </a:rPr>
              <a:t>BIO1 = Annual Mean Temperature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BIO2 = Mean Diurnal Range 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BIO3 = Isothermality 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BIO4 = Temperature Seasonality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BIO5 = Max Temperature of Warmest Month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BIO6 = Min Temperature of Coldest Month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b="1" dirty="0">
                <a:solidFill>
                  <a:srgbClr val="000000"/>
                </a:solidFill>
              </a:rPr>
              <a:t>BIO7 = Annual Temperature Range 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BIO8 = Mean Temperature of Wettest Quarter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BIO9 = Mean Temperature of Driest Quarter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BIO10 = Mean Temperature of Warmest Quarter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BIO11 = Mean Temperature of Coldest Quarter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b="1" dirty="0">
                <a:solidFill>
                  <a:srgbClr val="000000"/>
                </a:solidFill>
              </a:rPr>
              <a:t>BIO12 = Total Annual Precipitation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BIO13 = Precipitation of Wettest Month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BIO14 = Precipitation of Driest Month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BIO15 = Precipitation Seasonality 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BIO16 = Precipitation of Wettest Quarter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BIO17 = Precipitation of Driest Quarter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BIO18 = Precipitation of Warmest Quarter</a:t>
            </a:r>
          </a:p>
          <a:p>
            <a:pPr marL="0" indent="0" algn="l">
              <a:buClr>
                <a:srgbClr val="000000"/>
              </a:buClr>
            </a:pPr>
            <a:r>
              <a:rPr lang="en-US" sz="6400" dirty="0">
                <a:solidFill>
                  <a:srgbClr val="000000"/>
                </a:solidFill>
              </a:rPr>
              <a:t>BIO19 = Precipitation of Coldest Quarter</a:t>
            </a: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89EE7E-8C25-F267-41AB-E797B4002C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1"/>
    </mc:Choice>
    <mc:Fallback xmlns="">
      <p:transition spd="slow" advTm="82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/>
              <a:t>BIO1: Annual Mean Temperature</a:t>
            </a:r>
            <a:endParaRPr sz="2620" b="1"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311700" y="1089450"/>
            <a:ext cx="8520600" cy="729518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602" dirty="0">
                <a:solidFill>
                  <a:schemeClr val="dk1"/>
                </a:solidFill>
              </a:rPr>
              <a:t>Mean annual temperature is calculated as the average across 12 monthly mean temperatures for each year</a:t>
            </a:r>
            <a:endParaRPr sz="1602" dirty="0"/>
          </a:p>
        </p:txBody>
      </p:sp>
      <p:sp>
        <p:nvSpPr>
          <p:cNvPr id="149" name="Google Shape;149;p27"/>
          <p:cNvSpPr txBox="1"/>
          <p:nvPr/>
        </p:nvSpPr>
        <p:spPr>
          <a:xfrm>
            <a:off x="311700" y="2156766"/>
            <a:ext cx="5430339" cy="252373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Overall Patterns</a:t>
            </a:r>
            <a:endParaRPr sz="1600" b="1" dirty="0">
              <a:solidFill>
                <a:schemeClr val="dk1"/>
              </a:solidFill>
            </a:endParaRPr>
          </a:p>
          <a:p>
            <a:pPr marL="285750" lvl="0" indent="-2730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 dirty="0">
                <a:solidFill>
                  <a:schemeClr val="dk1"/>
                </a:solidFill>
              </a:rPr>
              <a:t>High annual temperatures in the western desert regions</a:t>
            </a:r>
            <a:r>
              <a:rPr lang="en" sz="1600" dirty="0">
                <a:solidFill>
                  <a:schemeClr val="dk1"/>
                </a:solidFill>
              </a:rPr>
              <a:t> with </a:t>
            </a:r>
            <a:r>
              <a:rPr lang="en" sz="1600" b="1" dirty="0">
                <a:solidFill>
                  <a:schemeClr val="dk1"/>
                </a:solidFill>
              </a:rPr>
              <a:t>lower temperatures in the mountainous </a:t>
            </a:r>
            <a:r>
              <a:rPr lang="en" sz="1600" dirty="0">
                <a:solidFill>
                  <a:schemeClr val="dk1"/>
                </a:solidFill>
              </a:rPr>
              <a:t>east and Wakhan corridor</a:t>
            </a:r>
            <a:endParaRPr sz="1600" dirty="0">
              <a:solidFill>
                <a:schemeClr val="dk1"/>
              </a:solidFill>
            </a:endParaRPr>
          </a:p>
          <a:p>
            <a:pPr marL="285750" lvl="0" indent="-27305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Char char="●"/>
            </a:pPr>
            <a:r>
              <a:rPr lang="en" sz="1600" dirty="0">
                <a:solidFill>
                  <a:schemeClr val="dk1"/>
                </a:solidFill>
              </a:rPr>
              <a:t>Annual mean temperatures </a:t>
            </a:r>
            <a:r>
              <a:rPr lang="en" sz="1600" b="1" dirty="0">
                <a:solidFill>
                  <a:schemeClr val="dk1"/>
                </a:solidFill>
              </a:rPr>
              <a:t>range between 12</a:t>
            </a:r>
            <a:r>
              <a:rPr lang="en" sz="1600" b="1" baseline="30000" dirty="0">
                <a:solidFill>
                  <a:schemeClr val="dk1"/>
                </a:solidFill>
              </a:rPr>
              <a:t>o</a:t>
            </a:r>
            <a:r>
              <a:rPr lang="en" sz="1600" b="1" dirty="0">
                <a:solidFill>
                  <a:schemeClr val="dk1"/>
                </a:solidFill>
              </a:rPr>
              <a:t>C and 20</a:t>
            </a:r>
            <a:r>
              <a:rPr lang="en" sz="1600" b="1" baseline="30000" dirty="0">
                <a:solidFill>
                  <a:schemeClr val="dk1"/>
                </a:solidFill>
              </a:rPr>
              <a:t>o</a:t>
            </a:r>
            <a:r>
              <a:rPr lang="en" sz="1600" b="1" dirty="0">
                <a:solidFill>
                  <a:schemeClr val="dk1"/>
                </a:solidFill>
              </a:rPr>
              <a:t>C </a:t>
            </a:r>
            <a:r>
              <a:rPr lang="en" sz="1600" dirty="0">
                <a:solidFill>
                  <a:schemeClr val="dk1"/>
                </a:solidFill>
              </a:rPr>
              <a:t>in the west and </a:t>
            </a:r>
            <a:r>
              <a:rPr lang="en" sz="1600" b="1" dirty="0">
                <a:solidFill>
                  <a:schemeClr val="dk1"/>
                </a:solidFill>
              </a:rPr>
              <a:t>can fall below -10</a:t>
            </a:r>
            <a:r>
              <a:rPr lang="en" sz="1600" b="1" baseline="30000" dirty="0">
                <a:solidFill>
                  <a:schemeClr val="dk1"/>
                </a:solidFill>
              </a:rPr>
              <a:t>o</a:t>
            </a:r>
            <a:r>
              <a:rPr lang="en" sz="1600" b="1" dirty="0">
                <a:solidFill>
                  <a:schemeClr val="dk1"/>
                </a:solidFill>
              </a:rPr>
              <a:t>C in the eastern region</a:t>
            </a:r>
            <a:endParaRPr sz="1600" b="1" dirty="0"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8181" y="2577251"/>
            <a:ext cx="2808775" cy="2103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7"/>
          <p:cNvSpPr txBox="1"/>
          <p:nvPr/>
        </p:nvSpPr>
        <p:spPr>
          <a:xfrm>
            <a:off x="5889524" y="1818968"/>
            <a:ext cx="2808776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Mean Annual Temperature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for Baseline (1980-2009)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6768AE-D971-400D-C3D1-8C6620629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32"/>
    </mc:Choice>
    <mc:Fallback xmlns="">
      <p:transition spd="slow" advTm="77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 dirty="0"/>
              <a:t>BIO1: Annual Mean Temperature under RCP2.6</a:t>
            </a:r>
            <a:endParaRPr sz="2620" b="1" dirty="0"/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5CAD6D42-9E49-27C9-94BD-C50F6B39E245}"/>
              </a:ext>
            </a:extLst>
          </p:cNvPr>
          <p:cNvSpPr txBox="1"/>
          <p:nvPr/>
        </p:nvSpPr>
        <p:spPr>
          <a:xfrm>
            <a:off x="311700" y="976894"/>
            <a:ext cx="2916566" cy="3847177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73050"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Mean annual temperature </a:t>
            </a:r>
            <a:r>
              <a:rPr lang="en-US" sz="1600" b="1" dirty="0">
                <a:solidFill>
                  <a:schemeClr val="dk1"/>
                </a:solidFill>
              </a:rPr>
              <a:t>increases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b="1" dirty="0">
                <a:solidFill>
                  <a:schemeClr val="dk1"/>
                </a:solidFill>
              </a:rPr>
              <a:t>under RCP2.6 </a:t>
            </a:r>
            <a:r>
              <a:rPr lang="en-US" sz="1600" dirty="0">
                <a:solidFill>
                  <a:schemeClr val="dk1"/>
                </a:solidFill>
              </a:rPr>
              <a:t>by the 2050s with </a:t>
            </a:r>
            <a:r>
              <a:rPr lang="en-US" sz="1600" b="1" dirty="0">
                <a:solidFill>
                  <a:schemeClr val="dk1"/>
                </a:solidFill>
              </a:rPr>
              <a:t>similar pattern and magnitude </a:t>
            </a:r>
            <a:r>
              <a:rPr lang="en-US" sz="1600" dirty="0">
                <a:solidFill>
                  <a:schemeClr val="dk1"/>
                </a:solidFill>
              </a:rPr>
              <a:t>of warming visible by the 2080s</a:t>
            </a:r>
          </a:p>
          <a:p>
            <a:pPr marL="285750" lvl="0" indent="-273050"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b="1" dirty="0">
                <a:solidFill>
                  <a:schemeClr val="dk1"/>
                </a:solidFill>
              </a:rPr>
              <a:t>1-2</a:t>
            </a:r>
            <a:r>
              <a:rPr lang="en-US" sz="1600" b="1" baseline="30000" dirty="0">
                <a:solidFill>
                  <a:schemeClr val="dk1"/>
                </a:solidFill>
              </a:rPr>
              <a:t>o</a:t>
            </a:r>
            <a:r>
              <a:rPr lang="en-US" sz="1600" b="1" dirty="0">
                <a:solidFill>
                  <a:schemeClr val="dk1"/>
                </a:solidFill>
              </a:rPr>
              <a:t>C of warming</a:t>
            </a:r>
            <a:r>
              <a:rPr lang="en-US" sz="1600" dirty="0">
                <a:solidFill>
                  <a:schemeClr val="dk1"/>
                </a:solidFill>
              </a:rPr>
              <a:t> projected in southern, northern, and northeastern areas of the P-ARB</a:t>
            </a:r>
          </a:p>
          <a:p>
            <a:pPr marL="285750" indent="-273050">
              <a:spcBef>
                <a:spcPts val="1200"/>
              </a:spcBef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Magnitude of change is </a:t>
            </a:r>
            <a:r>
              <a:rPr lang="en-US" sz="1600" b="1" dirty="0">
                <a:solidFill>
                  <a:schemeClr val="dk1"/>
                </a:solidFill>
              </a:rPr>
              <a:t>very slightly higher </a:t>
            </a:r>
            <a:r>
              <a:rPr lang="en-US" sz="1600" dirty="0">
                <a:solidFill>
                  <a:schemeClr val="dk1"/>
                </a:solidFill>
              </a:rPr>
              <a:t>in the 2050s than the 2080s</a:t>
            </a:r>
            <a:endParaRPr lang="en-US" sz="1600" dirty="0"/>
          </a:p>
        </p:txBody>
      </p:sp>
      <p:pic>
        <p:nvPicPr>
          <p:cNvPr id="11" name="Google Shape;157;p28">
            <a:extLst>
              <a:ext uri="{FF2B5EF4-FFF2-40B4-BE49-F238E27FC236}">
                <a16:creationId xmlns:a16="http://schemas.microsoft.com/office/drawing/2014/main" id="{4334F3D0-CEBB-C94E-FDFF-D6CE7422EE9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r="11242"/>
          <a:stretch/>
        </p:blipFill>
        <p:spPr>
          <a:xfrm>
            <a:off x="3348778" y="1992583"/>
            <a:ext cx="2678287" cy="2498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28">
            <a:extLst>
              <a:ext uri="{FF2B5EF4-FFF2-40B4-BE49-F238E27FC236}">
                <a16:creationId xmlns:a16="http://schemas.microsoft.com/office/drawing/2014/main" id="{3FE2BA57-4B99-369E-06D3-C3C7A467C20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83570" y="1983439"/>
            <a:ext cx="3017520" cy="247754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51;p27">
            <a:extLst>
              <a:ext uri="{FF2B5EF4-FFF2-40B4-BE49-F238E27FC236}">
                <a16:creationId xmlns:a16="http://schemas.microsoft.com/office/drawing/2014/main" id="{05EB9F42-741F-ADA8-BE4A-67CE7F47D5C4}"/>
              </a:ext>
            </a:extLst>
          </p:cNvPr>
          <p:cNvSpPr txBox="1"/>
          <p:nvPr/>
        </p:nvSpPr>
        <p:spPr>
          <a:xfrm>
            <a:off x="3325271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Change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under RCP2.6 by 2050s (2040-2069)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6" name="Google Shape;151;p27">
            <a:extLst>
              <a:ext uri="{FF2B5EF4-FFF2-40B4-BE49-F238E27FC236}">
                <a16:creationId xmlns:a16="http://schemas.microsoft.com/office/drawing/2014/main" id="{25B523FF-2D0C-AC05-3848-1036D2264EB0}"/>
              </a:ext>
            </a:extLst>
          </p:cNvPr>
          <p:cNvSpPr txBox="1"/>
          <p:nvPr/>
        </p:nvSpPr>
        <p:spPr>
          <a:xfrm>
            <a:off x="6139242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Change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under RCP2.6 by 2080s (2070-2099)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68B195-6A36-D789-3E35-E8BAD946A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5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54"/>
    </mc:Choice>
    <mc:Fallback xmlns="">
      <p:transition spd="slow" advTm="80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71;p30">
            <a:extLst>
              <a:ext uri="{FF2B5EF4-FFF2-40B4-BE49-F238E27FC236}">
                <a16:creationId xmlns:a16="http://schemas.microsoft.com/office/drawing/2014/main" id="{1620E9C0-7100-E952-A9C5-8837AC07FB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5992" y="1989781"/>
            <a:ext cx="3017520" cy="2490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0;p30">
            <a:extLst>
              <a:ext uri="{FF2B5EF4-FFF2-40B4-BE49-F238E27FC236}">
                <a16:creationId xmlns:a16="http://schemas.microsoft.com/office/drawing/2014/main" id="{E8B61AB0-73D3-F5D0-35B0-564B99E5998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r="12198"/>
          <a:stretch/>
        </p:blipFill>
        <p:spPr>
          <a:xfrm>
            <a:off x="3359026" y="1992583"/>
            <a:ext cx="2649455" cy="2487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 dirty="0"/>
              <a:t>BIO1: Annual Mean Temperature under RCP8.5</a:t>
            </a:r>
            <a:endParaRPr sz="2620" b="1" dirty="0"/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5CAD6D42-9E49-27C9-94BD-C50F6B39E245}"/>
              </a:ext>
            </a:extLst>
          </p:cNvPr>
          <p:cNvSpPr txBox="1"/>
          <p:nvPr/>
        </p:nvSpPr>
        <p:spPr>
          <a:xfrm>
            <a:off x="311700" y="976894"/>
            <a:ext cx="2916566" cy="400106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73050"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Mean annual temperature </a:t>
            </a:r>
            <a:r>
              <a:rPr lang="en-US" sz="1600" b="1" dirty="0">
                <a:solidFill>
                  <a:schemeClr val="dk1"/>
                </a:solidFill>
              </a:rPr>
              <a:t>increases more rapidly under RCP8.5</a:t>
            </a:r>
            <a:endParaRPr lang="en-US" sz="1600" dirty="0">
              <a:solidFill>
                <a:schemeClr val="dk1"/>
              </a:solidFill>
            </a:endParaRPr>
          </a:p>
          <a:p>
            <a:pPr marL="285750" lvl="0" indent="-273050"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About </a:t>
            </a:r>
            <a:r>
              <a:rPr lang="en-US" sz="1600" b="1" dirty="0">
                <a:solidFill>
                  <a:schemeClr val="dk1"/>
                </a:solidFill>
              </a:rPr>
              <a:t>3-6</a:t>
            </a:r>
            <a:r>
              <a:rPr lang="en-US" sz="1600" b="1" baseline="30000" dirty="0">
                <a:solidFill>
                  <a:schemeClr val="dk1"/>
                </a:solidFill>
              </a:rPr>
              <a:t>o</a:t>
            </a:r>
            <a:r>
              <a:rPr lang="en-US" sz="1600" b="1" dirty="0">
                <a:solidFill>
                  <a:schemeClr val="dk1"/>
                </a:solidFill>
              </a:rPr>
              <a:t>C of warming</a:t>
            </a:r>
            <a:r>
              <a:rPr lang="en-US" sz="1600" dirty="0">
                <a:solidFill>
                  <a:schemeClr val="dk1"/>
                </a:solidFill>
              </a:rPr>
              <a:t> projected by the 2050s with higher levels by 2080s </a:t>
            </a:r>
          </a:p>
          <a:p>
            <a:pPr marL="285750" lvl="0" indent="-273050"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Warming covers all regions, with </a:t>
            </a:r>
            <a:r>
              <a:rPr lang="en-US" sz="1600" b="1" dirty="0">
                <a:solidFill>
                  <a:schemeClr val="dk1"/>
                </a:solidFill>
              </a:rPr>
              <a:t>higher increases in the same regions as RCP2.6</a:t>
            </a:r>
          </a:p>
          <a:p>
            <a:pPr marL="285750" lvl="0" indent="-273050"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Pattern of </a:t>
            </a:r>
            <a:r>
              <a:rPr lang="en-US" sz="1600" b="1" dirty="0">
                <a:solidFill>
                  <a:schemeClr val="dk1"/>
                </a:solidFill>
              </a:rPr>
              <a:t>greater warming at higher elevations</a:t>
            </a:r>
            <a:endParaRPr lang="en-US" sz="1600" dirty="0"/>
          </a:p>
        </p:txBody>
      </p:sp>
      <p:sp>
        <p:nvSpPr>
          <p:cNvPr id="14" name="Google Shape;151;p27">
            <a:extLst>
              <a:ext uri="{FF2B5EF4-FFF2-40B4-BE49-F238E27FC236}">
                <a16:creationId xmlns:a16="http://schemas.microsoft.com/office/drawing/2014/main" id="{05EB9F42-741F-ADA8-BE4A-67CE7F47D5C4}"/>
              </a:ext>
            </a:extLst>
          </p:cNvPr>
          <p:cNvSpPr txBox="1"/>
          <p:nvPr/>
        </p:nvSpPr>
        <p:spPr>
          <a:xfrm>
            <a:off x="3325271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Change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under RCP8.5 by 2050s (2040-2069)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6" name="Google Shape;151;p27">
            <a:extLst>
              <a:ext uri="{FF2B5EF4-FFF2-40B4-BE49-F238E27FC236}">
                <a16:creationId xmlns:a16="http://schemas.microsoft.com/office/drawing/2014/main" id="{25B523FF-2D0C-AC05-3848-1036D2264EB0}"/>
              </a:ext>
            </a:extLst>
          </p:cNvPr>
          <p:cNvSpPr txBox="1"/>
          <p:nvPr/>
        </p:nvSpPr>
        <p:spPr>
          <a:xfrm>
            <a:off x="6139242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Change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under RCP8.5 by 2080s (2070-2099)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424EEF-2632-5A98-C766-08D0932C9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9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76"/>
    </mc:Choice>
    <mc:Fallback xmlns="">
      <p:transition spd="slow" advTm="76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 dirty="0"/>
              <a:t>BIO7: Annual Temperature Range</a:t>
            </a:r>
            <a:endParaRPr sz="2620" b="1" dirty="0"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311700" y="1089450"/>
            <a:ext cx="8520600" cy="729518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600" dirty="0">
                <a:solidFill>
                  <a:schemeClr val="dk1"/>
                </a:solidFill>
              </a:rPr>
              <a:t>Annual temperature range is calculated as the difference between minimum temperature of the coldest month and maximum temperature of the warmest month for each year</a:t>
            </a:r>
          </a:p>
        </p:txBody>
      </p:sp>
      <p:sp>
        <p:nvSpPr>
          <p:cNvPr id="149" name="Google Shape;149;p27"/>
          <p:cNvSpPr txBox="1"/>
          <p:nvPr/>
        </p:nvSpPr>
        <p:spPr>
          <a:xfrm>
            <a:off x="311700" y="2156766"/>
            <a:ext cx="5430339" cy="2769959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Overall Patterns</a:t>
            </a:r>
            <a:endParaRPr sz="1600" b="1" dirty="0">
              <a:solidFill>
                <a:schemeClr val="dk1"/>
              </a:solidFill>
            </a:endParaRPr>
          </a:p>
          <a:p>
            <a:pPr marL="285750" indent="-273050">
              <a:spcBef>
                <a:spcPts val="1200"/>
              </a:spcBef>
              <a:buClr>
                <a:schemeClr val="dk1"/>
              </a:buClr>
              <a:buSzPts val="1600"/>
              <a:buFont typeface="Arial"/>
              <a:buChar char="●"/>
            </a:pPr>
            <a:r>
              <a:rPr lang="en" sz="1600" dirty="0">
                <a:solidFill>
                  <a:schemeClr val="dk1"/>
                </a:solidFill>
              </a:rPr>
              <a:t>Larger annual temperatures ranges </a:t>
            </a:r>
            <a:r>
              <a:rPr lang="en" sz="1600" b="1" dirty="0">
                <a:solidFill>
                  <a:schemeClr val="dk1"/>
                </a:solidFill>
              </a:rPr>
              <a:t>in the western desert regions and southern corner of the P-ARB </a:t>
            </a:r>
            <a:r>
              <a:rPr lang="en" sz="1600" dirty="0">
                <a:solidFill>
                  <a:schemeClr val="dk1"/>
                </a:solidFill>
              </a:rPr>
              <a:t>with </a:t>
            </a:r>
            <a:r>
              <a:rPr lang="en" sz="1600" b="1" dirty="0">
                <a:solidFill>
                  <a:schemeClr val="dk1"/>
                </a:solidFill>
              </a:rPr>
              <a:t>smaller annual ranges in the </a:t>
            </a:r>
            <a:r>
              <a:rPr lang="en-US" sz="1600" b="1" dirty="0" err="1">
                <a:solidFill>
                  <a:schemeClr val="dk1"/>
                </a:solidFill>
              </a:rPr>
              <a:t>Gissaro</a:t>
            </a:r>
            <a:r>
              <a:rPr lang="en-US" sz="1600" b="1" dirty="0">
                <a:solidFill>
                  <a:schemeClr val="dk1"/>
                </a:solidFill>
              </a:rPr>
              <a:t>-Alai open woodlands</a:t>
            </a:r>
            <a:r>
              <a:rPr lang="en-US" sz="1600" dirty="0">
                <a:solidFill>
                  <a:schemeClr val="dk1"/>
                </a:solidFill>
              </a:rPr>
              <a:t> and Hindu Kush alpine meadow</a:t>
            </a:r>
          </a:p>
          <a:p>
            <a:pPr marL="285750" lvl="0" indent="-27305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600"/>
              <a:buChar char="●"/>
            </a:pPr>
            <a:r>
              <a:rPr lang="en" sz="1600" b="1" dirty="0">
                <a:solidFill>
                  <a:schemeClr val="dk1"/>
                </a:solidFill>
              </a:rPr>
              <a:t>Highest annual temperature ranges are nearly 40</a:t>
            </a:r>
            <a:r>
              <a:rPr lang="en" sz="1600" b="1" baseline="30000" dirty="0">
                <a:solidFill>
                  <a:schemeClr val="dk1"/>
                </a:solidFill>
              </a:rPr>
              <a:t>o</a:t>
            </a:r>
            <a:r>
              <a:rPr lang="en" sz="1600" b="1" dirty="0">
                <a:solidFill>
                  <a:schemeClr val="dk1"/>
                </a:solidFill>
              </a:rPr>
              <a:t>C </a:t>
            </a:r>
            <a:r>
              <a:rPr lang="en" sz="1600" dirty="0">
                <a:solidFill>
                  <a:schemeClr val="dk1"/>
                </a:solidFill>
              </a:rPr>
              <a:t>between annual high and low temperatures; </a:t>
            </a:r>
            <a:r>
              <a:rPr lang="en" sz="1600" b="1" dirty="0">
                <a:solidFill>
                  <a:schemeClr val="dk1"/>
                </a:solidFill>
              </a:rPr>
              <a:t>lower ranges fall around 35</a:t>
            </a:r>
            <a:r>
              <a:rPr lang="en" sz="1600" b="1" baseline="30000" dirty="0">
                <a:solidFill>
                  <a:schemeClr val="dk1"/>
                </a:solidFill>
              </a:rPr>
              <a:t>o</a:t>
            </a:r>
            <a:r>
              <a:rPr lang="en" sz="1600" b="1" dirty="0">
                <a:solidFill>
                  <a:schemeClr val="dk1"/>
                </a:solidFill>
              </a:rPr>
              <a:t>C</a:t>
            </a:r>
            <a:endParaRPr sz="1600" b="1" dirty="0"/>
          </a:p>
        </p:txBody>
      </p:sp>
      <p:sp>
        <p:nvSpPr>
          <p:cNvPr id="151" name="Google Shape;151;p27"/>
          <p:cNvSpPr txBox="1"/>
          <p:nvPr/>
        </p:nvSpPr>
        <p:spPr>
          <a:xfrm>
            <a:off x="5889524" y="1818968"/>
            <a:ext cx="2808776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Range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for Baseline (1980-2009)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7" name="Google Shape;179;p31">
            <a:extLst>
              <a:ext uri="{FF2B5EF4-FFF2-40B4-BE49-F238E27FC236}">
                <a16:creationId xmlns:a16="http://schemas.microsoft.com/office/drawing/2014/main" id="{4646DC7C-90D1-133B-9424-CA3672A198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8092" y="2577384"/>
            <a:ext cx="2807208" cy="210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DEF972F-269F-6229-2BF9-3C0434D10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4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0"/>
    </mc:Choice>
    <mc:Fallback xmlns="">
      <p:transition spd="slow" advTm="5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86;p32">
            <a:extLst>
              <a:ext uri="{FF2B5EF4-FFF2-40B4-BE49-F238E27FC236}">
                <a16:creationId xmlns:a16="http://schemas.microsoft.com/office/drawing/2014/main" id="{64D429EF-B3CE-86C9-C2D7-5218034A918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61039" y="1984414"/>
            <a:ext cx="2982604" cy="2496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7;p32">
            <a:extLst>
              <a:ext uri="{FF2B5EF4-FFF2-40B4-BE49-F238E27FC236}">
                <a16:creationId xmlns:a16="http://schemas.microsoft.com/office/drawing/2014/main" id="{C2011ADF-BFE5-8EE7-C726-248E1E59E70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2117" y="1975270"/>
            <a:ext cx="3017520" cy="248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" sz="2620" b="1" dirty="0"/>
              <a:t>BIO7: Annual Temperature Range under RCP2.6</a:t>
            </a:r>
            <a:endParaRPr sz="2620" b="1" dirty="0"/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5CAD6D42-9E49-27C9-94BD-C50F6B39E245}"/>
              </a:ext>
            </a:extLst>
          </p:cNvPr>
          <p:cNvSpPr txBox="1"/>
          <p:nvPr/>
        </p:nvSpPr>
        <p:spPr>
          <a:xfrm>
            <a:off x="311700" y="976894"/>
            <a:ext cx="2916566" cy="391488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73050">
              <a:spcBef>
                <a:spcPts val="1200"/>
              </a:spcBef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1" dirty="0">
                <a:solidFill>
                  <a:schemeClr val="dk1"/>
                </a:solidFill>
              </a:rPr>
              <a:t>Changes in annual temperature range are small</a:t>
            </a:r>
            <a:r>
              <a:rPr lang="en-US" sz="1600" dirty="0">
                <a:solidFill>
                  <a:schemeClr val="dk1"/>
                </a:solidFill>
              </a:rPr>
              <a:t> under RCP2.6 with increases in south and west and decreases across much of central woodlands</a:t>
            </a:r>
          </a:p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The </a:t>
            </a:r>
            <a:r>
              <a:rPr lang="en-US" sz="1600" b="1" dirty="0">
                <a:solidFill>
                  <a:schemeClr val="dk1"/>
                </a:solidFill>
              </a:rPr>
              <a:t>pattern and magnitude of change is similar between 2050s and 2080s </a:t>
            </a:r>
            <a:r>
              <a:rPr lang="en-US" sz="1600" dirty="0">
                <a:solidFill>
                  <a:schemeClr val="dk1"/>
                </a:solidFill>
              </a:rPr>
              <a:t>with slightly higher magnitude declines in 2080s</a:t>
            </a:r>
          </a:p>
        </p:txBody>
      </p:sp>
      <p:sp>
        <p:nvSpPr>
          <p:cNvPr id="14" name="Google Shape;151;p27">
            <a:extLst>
              <a:ext uri="{FF2B5EF4-FFF2-40B4-BE49-F238E27FC236}">
                <a16:creationId xmlns:a16="http://schemas.microsoft.com/office/drawing/2014/main" id="{05EB9F42-741F-ADA8-BE4A-67CE7F47D5C4}"/>
              </a:ext>
            </a:extLst>
          </p:cNvPr>
          <p:cNvSpPr txBox="1"/>
          <p:nvPr/>
        </p:nvSpPr>
        <p:spPr>
          <a:xfrm>
            <a:off x="3325271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Range Change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under RCP2.6 by 2050s (2040-2069)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6" name="Google Shape;151;p27">
            <a:extLst>
              <a:ext uri="{FF2B5EF4-FFF2-40B4-BE49-F238E27FC236}">
                <a16:creationId xmlns:a16="http://schemas.microsoft.com/office/drawing/2014/main" id="{25B523FF-2D0C-AC05-3848-1036D2264EB0}"/>
              </a:ext>
            </a:extLst>
          </p:cNvPr>
          <p:cNvSpPr txBox="1"/>
          <p:nvPr/>
        </p:nvSpPr>
        <p:spPr>
          <a:xfrm>
            <a:off x="6139242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Range Change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under RCP2.6 by 2080s (2070-2099)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D772467-6F58-F05D-6E43-5F562C7C8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3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81"/>
    </mc:Choice>
    <mc:Fallback xmlns="">
      <p:transition spd="slow" advTm="71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00;p34">
            <a:extLst>
              <a:ext uri="{FF2B5EF4-FFF2-40B4-BE49-F238E27FC236}">
                <a16:creationId xmlns:a16="http://schemas.microsoft.com/office/drawing/2014/main" id="{C1096584-F954-0D8D-C6DF-84E2F78A57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4415" y="1984414"/>
            <a:ext cx="3017520" cy="2485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1;p34">
            <a:extLst>
              <a:ext uri="{FF2B5EF4-FFF2-40B4-BE49-F238E27FC236}">
                <a16:creationId xmlns:a16="http://schemas.microsoft.com/office/drawing/2014/main" id="{9B01DDDD-53B4-99EF-3CF8-7371E3FFF2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3308" y="1988488"/>
            <a:ext cx="3017520" cy="247179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990"/>
            </a:pPr>
            <a:r>
              <a:rPr lang="en" sz="2620" b="1" dirty="0"/>
              <a:t>BIO7: Annual Temperature Range under RCP8.5</a:t>
            </a:r>
            <a:endParaRPr sz="2620" b="1" dirty="0"/>
          </a:p>
        </p:txBody>
      </p:sp>
      <p:sp>
        <p:nvSpPr>
          <p:cNvPr id="9" name="Google Shape;149;p27">
            <a:extLst>
              <a:ext uri="{FF2B5EF4-FFF2-40B4-BE49-F238E27FC236}">
                <a16:creationId xmlns:a16="http://schemas.microsoft.com/office/drawing/2014/main" id="{5CAD6D42-9E49-27C9-94BD-C50F6B39E245}"/>
              </a:ext>
            </a:extLst>
          </p:cNvPr>
          <p:cNvSpPr txBox="1"/>
          <p:nvPr/>
        </p:nvSpPr>
        <p:spPr>
          <a:xfrm>
            <a:off x="311700" y="976894"/>
            <a:ext cx="2916566" cy="360711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Similar but </a:t>
            </a:r>
            <a:r>
              <a:rPr lang="en-US" sz="1600" b="1" dirty="0">
                <a:solidFill>
                  <a:schemeClr val="dk1"/>
                </a:solidFill>
              </a:rPr>
              <a:t>intensified pattern of change</a:t>
            </a:r>
            <a:r>
              <a:rPr lang="en-US" sz="1600" dirty="0">
                <a:solidFill>
                  <a:schemeClr val="dk1"/>
                </a:solidFill>
              </a:rPr>
              <a:t> in annual temperature range to RCP2.6 with </a:t>
            </a:r>
            <a:r>
              <a:rPr lang="en-US" sz="1600" b="1" dirty="0">
                <a:solidFill>
                  <a:schemeClr val="dk1"/>
                </a:solidFill>
              </a:rPr>
              <a:t>increases in the south and west </a:t>
            </a:r>
            <a:r>
              <a:rPr lang="en-US" sz="1600" dirty="0">
                <a:solidFill>
                  <a:schemeClr val="dk1"/>
                </a:solidFill>
              </a:rPr>
              <a:t>and </a:t>
            </a:r>
            <a:r>
              <a:rPr lang="en-US" sz="1600" b="1" dirty="0">
                <a:solidFill>
                  <a:schemeClr val="dk1"/>
                </a:solidFill>
              </a:rPr>
              <a:t>decreases across central and southwestern areas</a:t>
            </a:r>
          </a:p>
          <a:p>
            <a:pPr marL="285750" lvl="0" indent="-27305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600"/>
              <a:buChar char="●"/>
            </a:pPr>
            <a:r>
              <a:rPr lang="en-US" sz="1600" b="1" dirty="0">
                <a:solidFill>
                  <a:schemeClr val="dk1"/>
                </a:solidFill>
              </a:rPr>
              <a:t>Further intensification </a:t>
            </a:r>
            <a:r>
              <a:rPr lang="en-US" sz="1600" dirty="0">
                <a:solidFill>
                  <a:schemeClr val="dk1"/>
                </a:solidFill>
              </a:rPr>
              <a:t>in magnitude by 2080s under RCP8.5</a:t>
            </a:r>
            <a:endParaRPr lang="en-US" sz="1600" dirty="0"/>
          </a:p>
        </p:txBody>
      </p:sp>
      <p:sp>
        <p:nvSpPr>
          <p:cNvPr id="14" name="Google Shape;151;p27">
            <a:extLst>
              <a:ext uri="{FF2B5EF4-FFF2-40B4-BE49-F238E27FC236}">
                <a16:creationId xmlns:a16="http://schemas.microsoft.com/office/drawing/2014/main" id="{05EB9F42-741F-ADA8-BE4A-67CE7F47D5C4}"/>
              </a:ext>
            </a:extLst>
          </p:cNvPr>
          <p:cNvSpPr txBox="1"/>
          <p:nvPr/>
        </p:nvSpPr>
        <p:spPr>
          <a:xfrm>
            <a:off x="3325271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Range Change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under RCP8.5 by 2050s (2040-2069)</a:t>
            </a:r>
            <a:endParaRPr sz="1200" dirty="0">
              <a:solidFill>
                <a:schemeClr val="dk1"/>
              </a:solidFill>
            </a:endParaRPr>
          </a:p>
        </p:txBody>
      </p:sp>
      <p:sp>
        <p:nvSpPr>
          <p:cNvPr id="16" name="Google Shape;151;p27">
            <a:extLst>
              <a:ext uri="{FF2B5EF4-FFF2-40B4-BE49-F238E27FC236}">
                <a16:creationId xmlns:a16="http://schemas.microsoft.com/office/drawing/2014/main" id="{25B523FF-2D0C-AC05-3848-1036D2264EB0}"/>
              </a:ext>
            </a:extLst>
          </p:cNvPr>
          <p:cNvSpPr txBox="1"/>
          <p:nvPr/>
        </p:nvSpPr>
        <p:spPr>
          <a:xfrm>
            <a:off x="6139242" y="1042201"/>
            <a:ext cx="271696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Annual Temperature Range Change (</a:t>
            </a:r>
            <a:r>
              <a:rPr lang="en" sz="1200" baseline="30000" dirty="0" err="1">
                <a:solidFill>
                  <a:schemeClr val="dk1"/>
                </a:solidFill>
              </a:rPr>
              <a:t>o</a:t>
            </a:r>
            <a:r>
              <a:rPr lang="en" sz="1200" dirty="0" err="1">
                <a:solidFill>
                  <a:schemeClr val="dk1"/>
                </a:solidFill>
              </a:rPr>
              <a:t>C</a:t>
            </a:r>
            <a:r>
              <a:rPr lang="en" sz="1200" dirty="0">
                <a:solidFill>
                  <a:schemeClr val="dk1"/>
                </a:solidFill>
              </a:rPr>
              <a:t>) under RCP8.5 by 2080s (2070-2099)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80B64F2-A05F-8A16-00D0-54944ABB6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3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42"/>
    </mc:Choice>
    <mc:Fallback xmlns="">
      <p:transition spd="slow" advTm="11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311700" y="226750"/>
            <a:ext cx="8520600" cy="572700"/>
          </a:xfrm>
          <a:prstGeom prst="rect">
            <a:avLst/>
          </a:prstGeom>
          <a:ln w="28575" cap="flat" cmpd="sng">
            <a:solidFill>
              <a:srgbClr val="B6D7A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 b="1" dirty="0"/>
              <a:t>BIO12: Total Annual Precipitation</a:t>
            </a:r>
            <a:endParaRPr sz="2620" b="1" dirty="0"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1"/>
          </p:nvPr>
        </p:nvSpPr>
        <p:spPr>
          <a:xfrm>
            <a:off x="311700" y="1089450"/>
            <a:ext cx="8520600" cy="729518"/>
          </a:xfrm>
          <a:prstGeom prst="rect">
            <a:avLst/>
          </a:prstGeom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dk1"/>
                </a:solidFill>
              </a:rPr>
              <a:t>Total annual precipitation range is calculated by taking the sum over 12 monthly precipitation totals in each year</a:t>
            </a:r>
            <a:endParaRPr lang="en-US" sz="1400" dirty="0">
              <a:solidFill>
                <a:schemeClr val="dk1"/>
              </a:solidFill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311700" y="1955598"/>
            <a:ext cx="5430339" cy="301618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dk1"/>
                </a:solidFill>
              </a:rPr>
              <a:t>Overall Patterns</a:t>
            </a:r>
            <a:endParaRPr sz="1600" b="1" dirty="0">
              <a:solidFill>
                <a:schemeClr val="dk1"/>
              </a:solidFill>
            </a:endParaRPr>
          </a:p>
          <a:p>
            <a:pPr marL="285750" indent="-273050">
              <a:spcBef>
                <a:spcPts val="1200"/>
              </a:spcBef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1" dirty="0">
                <a:solidFill>
                  <a:schemeClr val="dk1"/>
                </a:solidFill>
              </a:rPr>
              <a:t>Precipitation is highest along the central region of the P-ARB</a:t>
            </a:r>
            <a:r>
              <a:rPr lang="en-US" sz="1600" dirty="0">
                <a:solidFill>
                  <a:schemeClr val="dk1"/>
                </a:solidFill>
              </a:rPr>
              <a:t> with low precipitation totals in the eastern areas and southwest corner</a:t>
            </a:r>
          </a:p>
          <a:p>
            <a:pPr marL="285750" indent="-273050">
              <a:spcBef>
                <a:spcPts val="1200"/>
              </a:spcBef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Future scenario </a:t>
            </a:r>
            <a:r>
              <a:rPr lang="en-US" sz="1600" b="1" dirty="0">
                <a:solidFill>
                  <a:schemeClr val="dk1"/>
                </a:solidFill>
              </a:rPr>
              <a:t>precipitation changes are shown in percent change</a:t>
            </a:r>
            <a:r>
              <a:rPr lang="en-US" sz="1600" dirty="0">
                <a:solidFill>
                  <a:schemeClr val="dk1"/>
                </a:solidFill>
              </a:rPr>
              <a:t> relative to baseline</a:t>
            </a:r>
            <a:endParaRPr lang="en-US" sz="1600" b="1" dirty="0">
              <a:solidFill>
                <a:schemeClr val="dk1"/>
              </a:solidFill>
            </a:endParaRPr>
          </a:p>
          <a:p>
            <a:pPr marL="285750" indent="-273050">
              <a:spcBef>
                <a:spcPts val="1200"/>
              </a:spcBef>
              <a:buClr>
                <a:schemeClr val="dk1"/>
              </a:buClr>
              <a:buSzPts val="1600"/>
              <a:buFont typeface="Arial"/>
              <a:buChar char="●"/>
            </a:pPr>
            <a:r>
              <a:rPr lang="en-US" sz="1600" b="1" dirty="0">
                <a:solidFill>
                  <a:schemeClr val="dk1"/>
                </a:solidFill>
              </a:rPr>
              <a:t>Low baseline levels </a:t>
            </a:r>
            <a:r>
              <a:rPr lang="en-US" sz="1600" dirty="0">
                <a:solidFill>
                  <a:schemeClr val="dk1"/>
                </a:solidFill>
              </a:rPr>
              <a:t>such as those in the east and south</a:t>
            </a:r>
            <a:r>
              <a:rPr lang="en-US" sz="1600" b="1" dirty="0">
                <a:solidFill>
                  <a:schemeClr val="dk1"/>
                </a:solidFill>
              </a:rPr>
              <a:t> may not necessarily translate to large increases in absolute numbers </a:t>
            </a:r>
            <a:r>
              <a:rPr lang="en-US" sz="1600" dirty="0">
                <a:solidFill>
                  <a:schemeClr val="dk1"/>
                </a:solidFill>
              </a:rPr>
              <a:t>in the future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151" name="Google Shape;151;p27"/>
          <p:cNvSpPr txBox="1"/>
          <p:nvPr/>
        </p:nvSpPr>
        <p:spPr>
          <a:xfrm>
            <a:off x="5889524" y="1818968"/>
            <a:ext cx="2808776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54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Bias-adjusted CORDEX-Core Ensemble Total Annual Precipitation (mm/year) for Baseline (1980-2009)</a:t>
            </a: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8" name="Google Shape;217;p36">
            <a:extLst>
              <a:ext uri="{FF2B5EF4-FFF2-40B4-BE49-F238E27FC236}">
                <a16:creationId xmlns:a16="http://schemas.microsoft.com/office/drawing/2014/main" id="{D5D8A29C-6CF6-F8D2-B063-E8C0AAE19D2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8092" y="2571750"/>
            <a:ext cx="2807208" cy="2154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68921C-2E5C-CB3D-D34D-165D93A83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1"/>
    </mc:Choice>
    <mc:Fallback xmlns="">
      <p:transition spd="slow" advTm="7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3322</TotalTime>
  <Words>1002</Words>
  <Application>Microsoft Macintosh PowerPoint</Application>
  <PresentationFormat>On-screen Show (16:9)</PresentationFormat>
  <Paragraphs>102</Paragraphs>
  <Slides>12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Simple Light</vt:lpstr>
      <vt:lpstr>Office Theme</vt:lpstr>
      <vt:lpstr>Bioclimatic Variables</vt:lpstr>
      <vt:lpstr>Introduction</vt:lpstr>
      <vt:lpstr>BIO1: Annual Mean Temperature</vt:lpstr>
      <vt:lpstr>BIO1: Annual Mean Temperature under RCP2.6</vt:lpstr>
      <vt:lpstr>BIO1: Annual Mean Temperature under RCP8.5</vt:lpstr>
      <vt:lpstr>BIO7: Annual Temperature Range</vt:lpstr>
      <vt:lpstr>BIO7: Annual Temperature Range under RCP2.6</vt:lpstr>
      <vt:lpstr>BIO7: Annual Temperature Range under RCP8.5</vt:lpstr>
      <vt:lpstr>BIO12: Total Annual Precipitation</vt:lpstr>
      <vt:lpstr>BIO12: Total Annual Precipitation under RCP2.6</vt:lpstr>
      <vt:lpstr>BIO12: Total Annual Precipitation under RCP8.5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BioClimatic Variables</dc:title>
  <cp:lastModifiedBy>Jeevani M De Mel</cp:lastModifiedBy>
  <cp:revision>57</cp:revision>
  <dcterms:modified xsi:type="dcterms:W3CDTF">2022-06-22T21:18:26Z</dcterms:modified>
</cp:coreProperties>
</file>