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8"/>
  </p:notesMasterIdLst>
  <p:sldIdLst>
    <p:sldId id="264" r:id="rId6"/>
    <p:sldId id="265" r:id="rId7"/>
    <p:sldId id="266" r:id="rId8"/>
    <p:sldId id="299" r:id="rId9"/>
    <p:sldId id="301" r:id="rId10"/>
    <p:sldId id="523" r:id="rId11"/>
    <p:sldId id="524" r:id="rId12"/>
    <p:sldId id="525" r:id="rId13"/>
    <p:sldId id="526" r:id="rId14"/>
    <p:sldId id="267" r:id="rId15"/>
    <p:sldId id="292" r:id="rId16"/>
    <p:sldId id="268" r:id="rId17"/>
    <p:sldId id="272" r:id="rId18"/>
    <p:sldId id="302" r:id="rId19"/>
    <p:sldId id="303" r:id="rId20"/>
    <p:sldId id="286" r:id="rId21"/>
    <p:sldId id="304" r:id="rId22"/>
    <p:sldId id="287" r:id="rId23"/>
    <p:sldId id="305" r:id="rId24"/>
    <p:sldId id="288" r:id="rId25"/>
    <p:sldId id="527" r:id="rId26"/>
    <p:sldId id="528" r:id="rId27"/>
    <p:sldId id="529" r:id="rId28"/>
    <p:sldId id="530" r:id="rId29"/>
    <p:sldId id="531" r:id="rId30"/>
    <p:sldId id="532" r:id="rId31"/>
    <p:sldId id="533" r:id="rId32"/>
    <p:sldId id="534" r:id="rId33"/>
    <p:sldId id="535" r:id="rId34"/>
    <p:sldId id="285" r:id="rId35"/>
    <p:sldId id="536" r:id="rId36"/>
    <p:sldId id="296" r:id="rId37"/>
  </p:sldIdLst>
  <p:sldSz cx="12198350" cy="6858000"/>
  <p:notesSz cx="6858000" cy="9144000"/>
  <p:defaultTextStyle>
    <a:defPPr>
      <a:defRPr lang="en-US"/>
    </a:defPPr>
    <a:lvl1pPr marL="0" algn="l" defTabSz="54443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4432" algn="l" defTabSz="54443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88865" algn="l" defTabSz="54443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33298" algn="l" defTabSz="54443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77731" algn="l" defTabSz="54443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22163" algn="l" defTabSz="54443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66596" algn="l" defTabSz="54443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11028" algn="l" defTabSz="54443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55462" algn="l" defTabSz="54443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1B7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344"/>
    <p:restoredTop sz="94680"/>
  </p:normalViewPr>
  <p:slideViewPr>
    <p:cSldViewPr snapToGrid="0" snapToObjects="1">
      <p:cViewPr varScale="1">
        <p:scale>
          <a:sx n="46" d="100"/>
          <a:sy n="46" d="100"/>
        </p:scale>
        <p:origin x="176" y="3736"/>
      </p:cViewPr>
      <p:guideLst>
        <p:guide orient="horz" pos="2160"/>
        <p:guide pos="38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1DC0C-8F86-2A4A-8679-2C7CEB3BB319}" type="datetimeFigureOut">
              <a:rPr lang="en-US" smtClean="0"/>
              <a:t>6/13/24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9D832-EFF3-CC4D-B355-CC8D101F4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5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01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52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43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61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70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33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9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Maps of ecosystem carbon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33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Maps of ecosystem carbon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22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23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21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35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05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645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18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06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582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14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2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23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647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69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57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601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79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42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11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92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10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38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9D832-EFF3-CC4D-B355-CC8D101F41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7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CS-GR_PPT-slides_16to9-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CS-GR_PPT-slides_16to9-0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2192000" cy="6858000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808663" y="3680749"/>
            <a:ext cx="5591175" cy="1408113"/>
          </a:xfrm>
        </p:spPr>
        <p:txBody>
          <a:bodyPr/>
          <a:lstStyle>
            <a:lvl1pPr>
              <a:buNone/>
              <a:defRPr>
                <a:latin typeface="Garamond"/>
                <a:cs typeface="Garamond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5808663" y="5725318"/>
            <a:ext cx="2846387" cy="455613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r>
              <a:rPr lang="en-US" dirty="0">
                <a:solidFill>
                  <a:srgbClr val="007D57"/>
                </a:solidFill>
              </a:rPr>
              <a:t>CLICK TO ADD DATE HERE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CS-GR_PPT-slides_16to9-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2192000" cy="6858000"/>
          </a:xfrm>
          <a:prstGeom prst="rect">
            <a:avLst/>
          </a:prstGeom>
        </p:spPr>
      </p:pic>
      <p:sp>
        <p:nvSpPr>
          <p:cNvPr id="3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04936" y="491933"/>
            <a:ext cx="8912982" cy="983867"/>
          </a:xfrm>
        </p:spPr>
        <p:txBody>
          <a:bodyPr/>
          <a:lstStyle>
            <a:lvl1pPr>
              <a:buNone/>
              <a:defRPr>
                <a:latin typeface="Garamond"/>
                <a:cs typeface="Garamond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1476375"/>
            <a:ext cx="11220450" cy="4659313"/>
          </a:xfrm>
        </p:spPr>
        <p:txBody>
          <a:bodyPr>
            <a:normAutofit/>
          </a:bodyPr>
          <a:lstStyle>
            <a:lvl1pPr>
              <a:buNone/>
              <a:defRPr sz="2400">
                <a:latin typeface="Garamond"/>
                <a:cs typeface="Garamond"/>
              </a:defRPr>
            </a:lvl1pPr>
            <a:lvl2pPr>
              <a:buNone/>
              <a:defRPr sz="1800">
                <a:latin typeface="Garamond"/>
                <a:cs typeface="Garamond"/>
              </a:defRPr>
            </a:lvl2pPr>
            <a:lvl3pPr>
              <a:buNone/>
              <a:defRPr sz="1800">
                <a:latin typeface="Garamond"/>
                <a:cs typeface="Garamond"/>
              </a:defRPr>
            </a:lvl3pPr>
            <a:lvl4pPr>
              <a:buNone/>
              <a:defRPr sz="1800">
                <a:latin typeface="Garamond"/>
                <a:cs typeface="Garamond"/>
              </a:defRPr>
            </a:lvl4pPr>
            <a:lvl5pPr>
              <a:buNone/>
              <a:defRPr sz="1800">
                <a:latin typeface="Garamond"/>
                <a:cs typeface="Garamond"/>
              </a:defRPr>
            </a:lvl5pPr>
          </a:lstStyle>
          <a:p>
            <a:pPr lvl="0"/>
            <a:r>
              <a:rPr lang="en-US" dirty="0"/>
              <a:t>Click to add content here.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CS-GR_PPT-slides_16to9-07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2192000" cy="6858000"/>
          </a:xfrm>
          <a:prstGeom prst="rect">
            <a:avLst/>
          </a:prstGeom>
        </p:spPr>
      </p:pic>
      <p:sp>
        <p:nvSpPr>
          <p:cNvPr id="3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04936" y="491933"/>
            <a:ext cx="8912982" cy="983867"/>
          </a:xfrm>
        </p:spPr>
        <p:txBody>
          <a:bodyPr/>
          <a:lstStyle>
            <a:lvl1pPr>
              <a:buNone/>
              <a:defRPr>
                <a:latin typeface="Garamond"/>
                <a:cs typeface="Garamond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1476375"/>
            <a:ext cx="11220450" cy="4355273"/>
          </a:xfrm>
        </p:spPr>
        <p:txBody>
          <a:bodyPr>
            <a:normAutofit/>
          </a:bodyPr>
          <a:lstStyle>
            <a:lvl1pPr>
              <a:buNone/>
              <a:defRPr sz="2400">
                <a:latin typeface="Garamond"/>
                <a:cs typeface="Garamond"/>
              </a:defRPr>
            </a:lvl1pPr>
            <a:lvl2pPr>
              <a:buNone/>
              <a:defRPr sz="1800">
                <a:latin typeface="Garamond"/>
                <a:cs typeface="Garamond"/>
              </a:defRPr>
            </a:lvl2pPr>
            <a:lvl3pPr>
              <a:buNone/>
              <a:defRPr sz="1800">
                <a:latin typeface="Garamond"/>
                <a:cs typeface="Garamond"/>
              </a:defRPr>
            </a:lvl3pPr>
            <a:lvl4pPr>
              <a:buNone/>
              <a:defRPr sz="1800">
                <a:latin typeface="Garamond"/>
                <a:cs typeface="Garamond"/>
              </a:defRPr>
            </a:lvl4pPr>
            <a:lvl5pPr>
              <a:buNone/>
              <a:defRPr sz="1800">
                <a:latin typeface="Garamond"/>
                <a:cs typeface="Garamond"/>
              </a:defRPr>
            </a:lvl5pPr>
          </a:lstStyle>
          <a:p>
            <a:pPr lvl="0"/>
            <a:r>
              <a:rPr lang="en-US" dirty="0"/>
              <a:t>Click to add content here.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CS-GR_PPT-slides_16to9-0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2192000" cy="6858000"/>
          </a:xfrm>
          <a:prstGeom prst="rect">
            <a:avLst/>
          </a:prstGeom>
        </p:spPr>
      </p:pic>
      <p:sp>
        <p:nvSpPr>
          <p:cNvPr id="3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04936" y="491933"/>
            <a:ext cx="8912982" cy="983867"/>
          </a:xfrm>
        </p:spPr>
        <p:txBody>
          <a:bodyPr/>
          <a:lstStyle>
            <a:lvl1pPr>
              <a:buNone/>
              <a:defRPr>
                <a:latin typeface="Garamond"/>
                <a:cs typeface="Garamond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1476375"/>
            <a:ext cx="11220450" cy="4659313"/>
          </a:xfrm>
        </p:spPr>
        <p:txBody>
          <a:bodyPr>
            <a:normAutofit/>
          </a:bodyPr>
          <a:lstStyle>
            <a:lvl1pPr>
              <a:buNone/>
              <a:defRPr sz="2400">
                <a:latin typeface="Garamond"/>
                <a:cs typeface="Garamond"/>
              </a:defRPr>
            </a:lvl1pPr>
            <a:lvl2pPr>
              <a:buNone/>
              <a:defRPr sz="1800">
                <a:latin typeface="Garamond"/>
                <a:cs typeface="Garamond"/>
              </a:defRPr>
            </a:lvl2pPr>
            <a:lvl3pPr>
              <a:buNone/>
              <a:defRPr sz="1800">
                <a:latin typeface="Garamond"/>
                <a:cs typeface="Garamond"/>
              </a:defRPr>
            </a:lvl3pPr>
            <a:lvl4pPr>
              <a:buNone/>
              <a:defRPr sz="1800">
                <a:latin typeface="Garamond"/>
                <a:cs typeface="Garamond"/>
              </a:defRPr>
            </a:lvl4pPr>
            <a:lvl5pPr>
              <a:buNone/>
              <a:defRPr sz="1800">
                <a:latin typeface="Garamond"/>
                <a:cs typeface="Garamond"/>
              </a:defRPr>
            </a:lvl5pPr>
          </a:lstStyle>
          <a:p>
            <a:pPr lvl="0"/>
            <a:r>
              <a:rPr lang="en-US" dirty="0"/>
              <a:t>Click to add content here.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CS-GR_PPT-slides_16to9-0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2192000" cy="6858000"/>
          </a:xfrm>
          <a:prstGeom prst="rect">
            <a:avLst/>
          </a:prstGeom>
        </p:spPr>
      </p:pic>
      <p:sp>
        <p:nvSpPr>
          <p:cNvPr id="3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317115" y="1214245"/>
            <a:ext cx="8912982" cy="983867"/>
          </a:xfrm>
        </p:spPr>
        <p:txBody>
          <a:bodyPr/>
          <a:lstStyle>
            <a:lvl1pPr>
              <a:buNone/>
              <a:defRPr>
                <a:latin typeface="Garamond"/>
                <a:cs typeface="Garamond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7004" y="2198687"/>
            <a:ext cx="11542596" cy="4205393"/>
          </a:xfrm>
        </p:spPr>
        <p:txBody>
          <a:bodyPr>
            <a:normAutofit/>
          </a:bodyPr>
          <a:lstStyle>
            <a:lvl1pPr>
              <a:buNone/>
              <a:defRPr sz="2400">
                <a:latin typeface="Garamond"/>
                <a:cs typeface="Garamond"/>
              </a:defRPr>
            </a:lvl1pPr>
            <a:lvl2pPr>
              <a:buNone/>
              <a:defRPr sz="1800">
                <a:latin typeface="Garamond"/>
                <a:cs typeface="Garamond"/>
              </a:defRPr>
            </a:lvl2pPr>
            <a:lvl3pPr>
              <a:buNone/>
              <a:defRPr sz="1800">
                <a:latin typeface="Garamond"/>
                <a:cs typeface="Garamond"/>
              </a:defRPr>
            </a:lvl3pPr>
            <a:lvl4pPr>
              <a:buNone/>
              <a:defRPr sz="1800">
                <a:latin typeface="Garamond"/>
                <a:cs typeface="Garamond"/>
              </a:defRPr>
            </a:lvl4pPr>
            <a:lvl5pPr>
              <a:buNone/>
              <a:defRPr sz="1800">
                <a:latin typeface="Garamond"/>
                <a:cs typeface="Garamond"/>
              </a:defRPr>
            </a:lvl5pPr>
          </a:lstStyle>
          <a:p>
            <a:pPr lvl="0"/>
            <a:r>
              <a:rPr lang="en-US" dirty="0"/>
              <a:t>Click to add content here.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CS-GR_PPT-slides_16to9-06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918" y="274638"/>
            <a:ext cx="10978515" cy="1143000"/>
          </a:xfrm>
          <a:prstGeom prst="rect">
            <a:avLst/>
          </a:prstGeom>
        </p:spPr>
        <p:txBody>
          <a:bodyPr vert="horz" lIns="108886" tIns="54443" rIns="108886" bIns="544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18" y="1600200"/>
            <a:ext cx="10978515" cy="4525963"/>
          </a:xfrm>
          <a:prstGeom prst="rect">
            <a:avLst/>
          </a:prstGeom>
        </p:spPr>
        <p:txBody>
          <a:bodyPr vert="horz" lIns="108886" tIns="54443" rIns="108886" bIns="544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917" y="6356351"/>
            <a:ext cx="2846282" cy="365125"/>
          </a:xfrm>
          <a:prstGeom prst="rect">
            <a:avLst/>
          </a:prstGeom>
        </p:spPr>
        <p:txBody>
          <a:bodyPr vert="horz" lIns="108886" tIns="54443" rIns="108886" bIns="5444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C3DFE-29C9-7247-ACEB-3040017CEEBA}" type="datetimeFigureOut">
              <a:rPr lang="en-US" smtClean="0"/>
              <a:pPr/>
              <a:t>6/13/24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7770" y="6356351"/>
            <a:ext cx="3862811" cy="365125"/>
          </a:xfrm>
          <a:prstGeom prst="rect">
            <a:avLst/>
          </a:prstGeom>
        </p:spPr>
        <p:txBody>
          <a:bodyPr vert="horz" lIns="108886" tIns="54443" rIns="108886" bIns="5444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151" y="6356351"/>
            <a:ext cx="2846282" cy="365125"/>
          </a:xfrm>
          <a:prstGeom prst="rect">
            <a:avLst/>
          </a:prstGeom>
        </p:spPr>
        <p:txBody>
          <a:bodyPr vert="horz" lIns="108886" tIns="54443" rIns="108886" bIns="5444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1F9D8-F43F-164D-80CD-45C163C4E3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544432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325" indent="-408325" algn="l" defTabSz="544432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703" indent="-340271" algn="l" defTabSz="544432" rtl="0" eaLnBrk="1" latinLnBrk="0" hangingPunct="1">
        <a:spcBef>
          <a:spcPct val="20000"/>
        </a:spcBef>
        <a:buFont typeface="Arial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1082" indent="-272216" algn="l" defTabSz="544432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5515" indent="-272216" algn="l" defTabSz="544432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947" indent="-272216" algn="l" defTabSz="544432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4380" indent="-272216" algn="l" defTabSz="54443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812" indent="-272216" algn="l" defTabSz="54443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3245" indent="-272216" algn="l" defTabSz="54443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7678" indent="-272216" algn="l" defTabSz="54443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4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432" algn="l" defTabSz="5444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865" algn="l" defTabSz="5444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298" algn="l" defTabSz="5444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731" algn="l" defTabSz="5444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2163" algn="l" defTabSz="5444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596" algn="l" defTabSz="5444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028" algn="l" defTabSz="5444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462" algn="l" defTabSz="5444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29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34.e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35.e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8.em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.png"/><Relationship Id="rId5" Type="http://schemas.openxmlformats.org/officeDocument/2006/relationships/image" Target="../media/image39.em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png"/><Relationship Id="rId5" Type="http://schemas.openxmlformats.org/officeDocument/2006/relationships/image" Target="../media/image40.em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png"/><Relationship Id="rId5" Type="http://schemas.openxmlformats.org/officeDocument/2006/relationships/image" Target="../media/image41.em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.png"/><Relationship Id="rId5" Type="http://schemas.openxmlformats.org/officeDocument/2006/relationships/image" Target="../media/image42.em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9.png"/><Relationship Id="rId5" Type="http://schemas.openxmlformats.org/officeDocument/2006/relationships/image" Target="../media/image43.emf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9.png"/><Relationship Id="rId5" Type="http://schemas.openxmlformats.org/officeDocument/2006/relationships/image" Target="../media/image44.emf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png"/><Relationship Id="rId5" Type="http://schemas.openxmlformats.org/officeDocument/2006/relationships/image" Target="../media/image45.emf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9.png"/><Relationship Id="rId5" Type="http://schemas.openxmlformats.org/officeDocument/2006/relationships/image" Target="../media/image50.emf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9.png"/><Relationship Id="rId5" Type="http://schemas.openxmlformats.org/officeDocument/2006/relationships/image" Target="../media/image51.emf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9.png"/><Relationship Id="rId5" Type="http://schemas.openxmlformats.org/officeDocument/2006/relationships/image" Target="../media/image52.emf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9.png"/><Relationship Id="rId5" Type="http://schemas.openxmlformats.org/officeDocument/2006/relationships/image" Target="../media/image53.emf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9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8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AEB85-63A4-6F15-25F0-6B60B235666C}"/>
              </a:ext>
            </a:extLst>
          </p:cNvPr>
          <p:cNvSpPr txBox="1"/>
          <p:nvPr/>
        </p:nvSpPr>
        <p:spPr>
          <a:xfrm>
            <a:off x="2271531" y="313264"/>
            <a:ext cx="7655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1E71B3"/>
                </a:solidFill>
                <a:latin typeface="Helvetica" pitchFamily="2" charset="0"/>
              </a:rPr>
              <a:t>Geographic scope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180C9-BBB5-44BC-C5F8-0EFC9384C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175" y="1277768"/>
            <a:ext cx="9144000" cy="4923692"/>
          </a:xfrm>
          <a:prstGeom prst="rect">
            <a:avLst/>
          </a:prstGeom>
        </p:spPr>
      </p:pic>
      <p:pic>
        <p:nvPicPr>
          <p:cNvPr id="3" name="Audio Recording Jun 13, 2024 at 2:42:14 PM">
            <a:hlinkClick r:id="" action="ppaction://media"/>
            <a:extLst>
              <a:ext uri="{FF2B5EF4-FFF2-40B4-BE49-F238E27FC236}">
                <a16:creationId xmlns:a16="http://schemas.microsoft.com/office/drawing/2014/main" id="{1C6F2D1A-7E70-F51D-8AAE-D0987A7EF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80265" y="51839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AEB85-63A4-6F15-25F0-6B60B235666C}"/>
              </a:ext>
            </a:extLst>
          </p:cNvPr>
          <p:cNvSpPr txBox="1"/>
          <p:nvPr/>
        </p:nvSpPr>
        <p:spPr>
          <a:xfrm>
            <a:off x="2271531" y="313264"/>
            <a:ext cx="7655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1E71B3"/>
                </a:solidFill>
                <a:latin typeface="Helvetica" pitchFamily="2" charset="0"/>
              </a:rPr>
              <a:t>Provinces and ecoregions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2EC7B-EB28-EF91-7D25-99318AAE2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775" y="2072967"/>
            <a:ext cx="5715000" cy="3541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3CCDCC-C6D6-9822-3731-146D1E5DB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5" y="2304986"/>
            <a:ext cx="5715000" cy="30773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8049EA-752B-149C-633E-1E74827645F1}"/>
              </a:ext>
            </a:extLst>
          </p:cNvPr>
          <p:cNvSpPr txBox="1"/>
          <p:nvPr/>
        </p:nvSpPr>
        <p:spPr>
          <a:xfrm>
            <a:off x="1065587" y="1872912"/>
            <a:ext cx="3657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E71B3"/>
                </a:solidFill>
                <a:latin typeface="Helvetica" pitchFamily="2" charset="0"/>
              </a:rPr>
              <a:t>Provinces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6A748B-026E-0176-E053-12C9ECB18505}"/>
              </a:ext>
            </a:extLst>
          </p:cNvPr>
          <p:cNvSpPr txBox="1"/>
          <p:nvPr/>
        </p:nvSpPr>
        <p:spPr>
          <a:xfrm>
            <a:off x="7356475" y="1662742"/>
            <a:ext cx="3657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E71B3"/>
                </a:solidFill>
                <a:latin typeface="Helvetica" pitchFamily="2" charset="0"/>
              </a:rPr>
              <a:t>Ecoregions</a:t>
            </a:r>
          </a:p>
        </p:txBody>
      </p:sp>
      <p:pic>
        <p:nvPicPr>
          <p:cNvPr id="3" name="Audio Recording Jun 13, 2024 at 2:42:38 PM">
            <a:hlinkClick r:id="" action="ppaction://media"/>
            <a:extLst>
              <a:ext uri="{FF2B5EF4-FFF2-40B4-BE49-F238E27FC236}">
                <a16:creationId xmlns:a16="http://schemas.microsoft.com/office/drawing/2014/main" id="{6348EBC8-CA48-B6F1-0E79-9A805236F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28253" y="52633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9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AEB85-63A4-6F15-25F0-6B60B235666C}"/>
              </a:ext>
            </a:extLst>
          </p:cNvPr>
          <p:cNvSpPr txBox="1"/>
          <p:nvPr/>
        </p:nvSpPr>
        <p:spPr>
          <a:xfrm>
            <a:off x="0" y="313264"/>
            <a:ext cx="72584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1E71B3"/>
                </a:solidFill>
                <a:latin typeface="Helvetica" pitchFamily="2" charset="0"/>
              </a:rPr>
              <a:t>Components of Vulnerability</a:t>
            </a:r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1A9EA441-8A33-EDD2-25CC-703C5502A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95" y="1234936"/>
            <a:ext cx="5831258" cy="25064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89672C-FDFC-8831-A0F8-008D1A3757A2}"/>
              </a:ext>
            </a:extLst>
          </p:cNvPr>
          <p:cNvSpPr txBox="1"/>
          <p:nvPr/>
        </p:nvSpPr>
        <p:spPr>
          <a:xfrm>
            <a:off x="1239006" y="3840208"/>
            <a:ext cx="53058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472C5"/>
                </a:solidFill>
                <a:effectLst/>
                <a:latin typeface="Helvetica" pitchFamily="2" charset="0"/>
              </a:rPr>
              <a:t>Exposure </a:t>
            </a:r>
            <a:r>
              <a:rPr lang="en-US" sz="1400" dirty="0">
                <a:effectLst/>
                <a:latin typeface="Helvetica" pitchFamily="2" charset="0"/>
              </a:rPr>
              <a:t>refers to the amount of climate change likely to be experienced by </a:t>
            </a:r>
            <a:r>
              <a:rPr lang="en-US" sz="1400" dirty="0">
                <a:latin typeface="Helvetica" pitchFamily="2" charset="0"/>
              </a:rPr>
              <a:t>an ecosystem</a:t>
            </a:r>
            <a:endParaRPr lang="en-US" sz="1400" dirty="0">
              <a:effectLst/>
              <a:latin typeface="Helvetica" pitchFamily="2" charset="0"/>
            </a:endParaRPr>
          </a:p>
          <a:p>
            <a:endParaRPr lang="en-US" sz="1400" dirty="0">
              <a:solidFill>
                <a:srgbClr val="1E71B3"/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rgbClr val="EE7D31"/>
                </a:solidFill>
                <a:effectLst/>
                <a:latin typeface="Helvetica" pitchFamily="2" charset="0"/>
              </a:rPr>
              <a:t>Sensitivity</a:t>
            </a:r>
            <a:r>
              <a:rPr lang="en-US" sz="1400" dirty="0">
                <a:effectLst/>
                <a:latin typeface="Helvetica" pitchFamily="2" charset="0"/>
              </a:rPr>
              <a:t> refers to the amount of impact that an ecosystem suffers given amount of exposure</a:t>
            </a:r>
          </a:p>
          <a:p>
            <a:endParaRPr lang="en-US" sz="1400" dirty="0">
              <a:solidFill>
                <a:srgbClr val="1E71B3"/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rgbClr val="70AE47"/>
                </a:solidFill>
                <a:effectLst/>
                <a:latin typeface="Helvetica" pitchFamily="2" charset="0"/>
              </a:rPr>
              <a:t>Adaptive capacity </a:t>
            </a:r>
            <a:r>
              <a:rPr lang="en-US" sz="1400" dirty="0">
                <a:effectLst/>
                <a:latin typeface="Helvetica" pitchFamily="2" charset="0"/>
              </a:rPr>
              <a:t>refers to the capacity of an ecosystem to cope with or withstand the change or impact</a:t>
            </a:r>
            <a:endParaRPr lang="en-US" sz="1400" dirty="0">
              <a:solidFill>
                <a:srgbClr val="1E71B3"/>
              </a:solidFill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365A4A-E136-45B8-F438-4A27C1FD0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447" y="0"/>
            <a:ext cx="4939903" cy="6858000"/>
          </a:xfrm>
          <a:prstGeom prst="rect">
            <a:avLst/>
          </a:prstGeom>
        </p:spPr>
      </p:pic>
      <p:pic>
        <p:nvPicPr>
          <p:cNvPr id="4" name="Audio Recording Jun 13, 2024 at 2:43:25 PM">
            <a:hlinkClick r:id="" action="ppaction://media"/>
            <a:extLst>
              <a:ext uri="{FF2B5EF4-FFF2-40B4-BE49-F238E27FC236}">
                <a16:creationId xmlns:a16="http://schemas.microsoft.com/office/drawing/2014/main" id="{A14B30F0-1792-282D-5787-D7BB717D2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9952" y="52930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EB620D3-D1B1-081E-975F-9E77709735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504141"/>
              </p:ext>
            </p:extLst>
          </p:nvPr>
        </p:nvGraphicFramePr>
        <p:xfrm>
          <a:off x="5165155" y="1038860"/>
          <a:ext cx="6766560" cy="478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267">
                  <a:extLst>
                    <a:ext uri="{9D8B030D-6E8A-4147-A177-3AD203B41FA5}">
                      <a16:colId xmlns:a16="http://schemas.microsoft.com/office/drawing/2014/main" val="1541834897"/>
                    </a:ext>
                  </a:extLst>
                </a:gridCol>
                <a:gridCol w="2632773">
                  <a:extLst>
                    <a:ext uri="{9D8B030D-6E8A-4147-A177-3AD203B41FA5}">
                      <a16:colId xmlns:a16="http://schemas.microsoft.com/office/drawing/2014/main" val="2001110562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1436398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Helvetica" pitchFamily="2" charset="0"/>
                        </a:rPr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Helvetica" pitchFamily="2" charset="0"/>
                        </a:rPr>
                        <a:t>Indicator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Helvetica" pitchFamily="2" charset="0"/>
                        </a:rPr>
                        <a:t>Vulnerability Component Assessed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03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Ecosystem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Changes in land 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Helvetica" pitchFamily="2" charset="0"/>
                        </a:rPr>
                        <a:t>Exposure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875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Ecosystem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Ecosystem carbon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Helvetica" pitchFamily="2" charset="0"/>
                        </a:rPr>
                        <a:t>Adaptive capacity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930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Ecosystem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Changes in NDVI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Helvetica" pitchFamily="2" charset="0"/>
                        </a:rPr>
                        <a:t>Exposure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10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44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Helvetica" pitchFamily="2" charset="0"/>
                        </a:rPr>
                        <a:t>Ecosystem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Changes in rangeland condition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Helvetica" pitchFamily="2" charset="0"/>
                        </a:rPr>
                        <a:t>Exposure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507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44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Helvetica" pitchFamily="2" charset="0"/>
                        </a:rPr>
                        <a:t>Ecosystem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Ecosystem protection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Helvetica" pitchFamily="2" charset="0"/>
                        </a:rPr>
                        <a:t>Adaptive capacity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645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44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Helvetica" pitchFamily="2" charset="0"/>
                        </a:rPr>
                        <a:t>Ecosystem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Shifts in ecoregions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Helvetica" pitchFamily="2" charset="0"/>
                        </a:rPr>
                        <a:t>Exposure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723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44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Helvetica" pitchFamily="2" charset="0"/>
                        </a:rPr>
                        <a:t>Ecosystem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Thermal heterogeneity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Helvetica" pitchFamily="2" charset="0"/>
                        </a:rPr>
                        <a:t>Adaptive capacity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621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44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Helvetica" pitchFamily="2" charset="0"/>
                        </a:rPr>
                        <a:t>Ecosystem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Topographic heterogeneity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Helvetica" pitchFamily="2" charset="0"/>
                        </a:rPr>
                        <a:t>Adaptive capacity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68764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EC1FC9E-2A22-D097-A546-10B07C37F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856433" cy="6858000"/>
          </a:xfrm>
          <a:prstGeom prst="rect">
            <a:avLst/>
          </a:prstGeom>
        </p:spPr>
      </p:pic>
      <p:pic>
        <p:nvPicPr>
          <p:cNvPr id="2" name="Audio Recording Jun 13, 2024 at 2:44:03 PM">
            <a:hlinkClick r:id="" action="ppaction://media"/>
            <a:extLst>
              <a:ext uri="{FF2B5EF4-FFF2-40B4-BE49-F238E27FC236}">
                <a16:creationId xmlns:a16="http://schemas.microsoft.com/office/drawing/2014/main" id="{884E2C1C-9A7A-EDFF-1BD1-3FE66F9F5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118915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7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AEB85-63A4-6F15-25F0-6B60B235666C}"/>
              </a:ext>
            </a:extLst>
          </p:cNvPr>
          <p:cNvSpPr txBox="1"/>
          <p:nvPr/>
        </p:nvSpPr>
        <p:spPr>
          <a:xfrm>
            <a:off x="2271531" y="313264"/>
            <a:ext cx="7655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1E71B3"/>
                </a:solidFill>
                <a:latin typeface="Helvetica" pitchFamily="2" charset="0"/>
              </a:rPr>
              <a:t>Changes in land cover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D71CD6-A2E1-9D9D-8EA0-9235AD68D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75" y="1679629"/>
            <a:ext cx="100584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364B7E-6D65-A506-A01D-5DEBE0273AA0}"/>
              </a:ext>
            </a:extLst>
          </p:cNvPr>
          <p:cNvSpPr txBox="1"/>
          <p:nvPr/>
        </p:nvSpPr>
        <p:spPr>
          <a:xfrm>
            <a:off x="2495819" y="1050627"/>
            <a:ext cx="7206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E71B3"/>
                </a:solidFill>
                <a:latin typeface="Helvetica" pitchFamily="2" charset="0"/>
              </a:rPr>
              <a:t>Assessed changes in natural land cover from 1992-2020 using ESA CCI land cover maps at 300 m spatial resolution</a:t>
            </a:r>
          </a:p>
        </p:txBody>
      </p:sp>
      <p:pic>
        <p:nvPicPr>
          <p:cNvPr id="3" name="Audio Recording Jun 13, 2024 at 2:44:55 PM">
            <a:hlinkClick r:id="" action="ppaction://media"/>
            <a:extLst>
              <a:ext uri="{FF2B5EF4-FFF2-40B4-BE49-F238E27FC236}">
                <a16:creationId xmlns:a16="http://schemas.microsoft.com/office/drawing/2014/main" id="{D4475A96-F8AA-87FD-B31A-BECC7939B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7175" y="51783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7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82C00F-9ECB-CB0A-237F-C1C2CC887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425" y="0"/>
            <a:ext cx="7429500" cy="6858000"/>
          </a:xfrm>
          <a:prstGeom prst="rect">
            <a:avLst/>
          </a:prstGeom>
        </p:spPr>
      </p:pic>
      <p:pic>
        <p:nvPicPr>
          <p:cNvPr id="3" name="Audio Recording Jun 13, 2024 at 2:45:40 PM">
            <a:hlinkClick r:id="" action="ppaction://media"/>
            <a:extLst>
              <a:ext uri="{FF2B5EF4-FFF2-40B4-BE49-F238E27FC236}">
                <a16:creationId xmlns:a16="http://schemas.microsoft.com/office/drawing/2014/main" id="{A95F68DE-FAC8-2C18-7CCB-19D29555A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61793" y="51839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AEB85-63A4-6F15-25F0-6B60B235666C}"/>
              </a:ext>
            </a:extLst>
          </p:cNvPr>
          <p:cNvSpPr txBox="1"/>
          <p:nvPr/>
        </p:nvSpPr>
        <p:spPr>
          <a:xfrm>
            <a:off x="2271531" y="313264"/>
            <a:ext cx="7655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1E71B3"/>
                </a:solidFill>
                <a:latin typeface="Helvetica" pitchFamily="2" charset="0"/>
              </a:rPr>
              <a:t>Ecosystem carbon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59434-F846-A1C7-EA7F-909EA4DEB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50" y="2375366"/>
            <a:ext cx="5981700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761B11-8BA3-4E0E-D38A-B57EBEA4E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758" y="990372"/>
            <a:ext cx="5969000" cy="297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D0359A-C38C-DE5A-063A-176704866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8490" y="3886200"/>
            <a:ext cx="5943600" cy="2971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3662E-32CC-0A9C-E53D-74817CAC2819}"/>
              </a:ext>
            </a:extLst>
          </p:cNvPr>
          <p:cNvSpPr txBox="1"/>
          <p:nvPr/>
        </p:nvSpPr>
        <p:spPr>
          <a:xfrm>
            <a:off x="466175" y="2375366"/>
            <a:ext cx="2170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E71B3"/>
                </a:solidFill>
                <a:latin typeface="Helvetica" pitchFamily="2" charset="0"/>
              </a:rPr>
              <a:t>Aboveground biomass carbon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5BF74D-6B16-064D-629B-C7B79B000A7A}"/>
              </a:ext>
            </a:extLst>
          </p:cNvPr>
          <p:cNvSpPr txBox="1"/>
          <p:nvPr/>
        </p:nvSpPr>
        <p:spPr>
          <a:xfrm>
            <a:off x="6108426" y="990372"/>
            <a:ext cx="2170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E71B3"/>
                </a:solidFill>
                <a:latin typeface="Helvetica" pitchFamily="2" charset="0"/>
              </a:rPr>
              <a:t>Belowground biomass carbon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128852-8449-8510-324A-B71DED34E224}"/>
              </a:ext>
            </a:extLst>
          </p:cNvPr>
          <p:cNvSpPr txBox="1"/>
          <p:nvPr/>
        </p:nvSpPr>
        <p:spPr>
          <a:xfrm>
            <a:off x="6194840" y="4032300"/>
            <a:ext cx="2170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E71B3"/>
                </a:solidFill>
                <a:latin typeface="Helvetica" pitchFamily="2" charset="0"/>
              </a:rPr>
              <a:t>Soil carbon</a:t>
            </a:r>
          </a:p>
        </p:txBody>
      </p:sp>
      <p:pic>
        <p:nvPicPr>
          <p:cNvPr id="3" name="Audio Recording Jun 13, 2024 at 2:47:00 PM">
            <a:hlinkClick r:id="" action="ppaction://media"/>
            <a:extLst>
              <a:ext uri="{FF2B5EF4-FFF2-40B4-BE49-F238E27FC236}">
                <a16:creationId xmlns:a16="http://schemas.microsoft.com/office/drawing/2014/main" id="{ABD403E6-E9A7-482F-D307-BF7EDEE44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9298" y="52114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9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4E2E8C-06AF-8EF8-0B0C-A7415300E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475" y="0"/>
            <a:ext cx="8915400" cy="6858000"/>
          </a:xfrm>
          <a:prstGeom prst="rect">
            <a:avLst/>
          </a:prstGeom>
        </p:spPr>
      </p:pic>
      <p:pic>
        <p:nvPicPr>
          <p:cNvPr id="2" name="Audio Recording Jun 13, 2024 at 2:47:42 PM">
            <a:hlinkClick r:id="" action="ppaction://media"/>
            <a:extLst>
              <a:ext uri="{FF2B5EF4-FFF2-40B4-BE49-F238E27FC236}">
                <a16:creationId xmlns:a16="http://schemas.microsoft.com/office/drawing/2014/main" id="{21254C10-D26D-4AD8-1B4A-CD1F4E269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2556" y="52116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4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AEB85-63A4-6F15-25F0-6B60B235666C}"/>
              </a:ext>
            </a:extLst>
          </p:cNvPr>
          <p:cNvSpPr txBox="1"/>
          <p:nvPr/>
        </p:nvSpPr>
        <p:spPr>
          <a:xfrm>
            <a:off x="321828" y="373439"/>
            <a:ext cx="11554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1E71B3"/>
                </a:solidFill>
                <a:latin typeface="Helvetica" pitchFamily="2" charset="0"/>
              </a:rPr>
              <a:t>Changes in the Normalized Difference Vegetation Index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3662E-32CC-0A9C-E53D-74817CAC2819}"/>
              </a:ext>
            </a:extLst>
          </p:cNvPr>
          <p:cNvSpPr txBox="1"/>
          <p:nvPr/>
        </p:nvSpPr>
        <p:spPr>
          <a:xfrm>
            <a:off x="4941197" y="1542990"/>
            <a:ext cx="2315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E71B3"/>
                </a:solidFill>
                <a:latin typeface="Helvetica" pitchFamily="2" charset="0"/>
              </a:rPr>
              <a:t>Annual NDVI trend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9D327-339B-A031-600E-064C5354F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375" y="1943100"/>
            <a:ext cx="8229600" cy="4114800"/>
          </a:xfrm>
          <a:prstGeom prst="rect">
            <a:avLst/>
          </a:prstGeom>
        </p:spPr>
      </p:pic>
      <p:pic>
        <p:nvPicPr>
          <p:cNvPr id="3" name="Audio Recording Jun 13, 2024 at 2:50:18 PM">
            <a:hlinkClick r:id="" action="ppaction://media"/>
            <a:extLst>
              <a:ext uri="{FF2B5EF4-FFF2-40B4-BE49-F238E27FC236}">
                <a16:creationId xmlns:a16="http://schemas.microsoft.com/office/drawing/2014/main" id="{398BE9A5-22A0-C973-C389-09C5610FB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97294" y="5245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1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18EDE9-3C4F-82DA-B99D-E95BD3E8C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493267"/>
            <a:ext cx="11887200" cy="5486400"/>
          </a:xfrm>
          <a:prstGeom prst="rect">
            <a:avLst/>
          </a:prstGeom>
        </p:spPr>
      </p:pic>
      <p:pic>
        <p:nvPicPr>
          <p:cNvPr id="2" name="Audio Recording Jun 13, 2024 at 2:50:46 PM">
            <a:hlinkClick r:id="" action="ppaction://media"/>
            <a:extLst>
              <a:ext uri="{FF2B5EF4-FFF2-40B4-BE49-F238E27FC236}">
                <a16:creationId xmlns:a16="http://schemas.microsoft.com/office/drawing/2014/main" id="{B4340A2E-095F-E603-B511-8DB1EF08F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14168" y="52153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AB0AF1-6846-3437-196F-DB602B1D9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222" y="0"/>
            <a:ext cx="4863905" cy="6858000"/>
          </a:xfrm>
          <a:prstGeom prst="rect">
            <a:avLst/>
          </a:prstGeom>
        </p:spPr>
      </p:pic>
      <p:pic>
        <p:nvPicPr>
          <p:cNvPr id="2" name="Audio Recording Jun 13, 2024 at 2:37:02 PM">
            <a:hlinkClick r:id="" action="ppaction://media"/>
            <a:extLst>
              <a:ext uri="{FF2B5EF4-FFF2-40B4-BE49-F238E27FC236}">
                <a16:creationId xmlns:a16="http://schemas.microsoft.com/office/drawing/2014/main" id="{AE838073-F393-4290-6F19-8983FC244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02436" y="5186221"/>
            <a:ext cx="812800" cy="81280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AEB85-63A4-6F15-25F0-6B60B235666C}"/>
              </a:ext>
            </a:extLst>
          </p:cNvPr>
          <p:cNvSpPr txBox="1"/>
          <p:nvPr/>
        </p:nvSpPr>
        <p:spPr>
          <a:xfrm>
            <a:off x="2271531" y="313264"/>
            <a:ext cx="7655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1E71B3"/>
                </a:solidFill>
                <a:latin typeface="Helvetica" pitchFamily="2" charset="0"/>
              </a:rPr>
              <a:t>Changes in rangeland condition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3662E-32CC-0A9C-E53D-74817CAC2819}"/>
              </a:ext>
            </a:extLst>
          </p:cNvPr>
          <p:cNvSpPr txBox="1"/>
          <p:nvPr/>
        </p:nvSpPr>
        <p:spPr>
          <a:xfrm>
            <a:off x="4461598" y="1542990"/>
            <a:ext cx="3275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E71B3"/>
                </a:solidFill>
                <a:latin typeface="Helvetica" pitchFamily="2" charset="0"/>
              </a:rPr>
              <a:t>Green vegetation trend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97A06-B9E0-36DB-598D-FA3D29365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374" y="1943100"/>
            <a:ext cx="8229600" cy="4526280"/>
          </a:xfrm>
          <a:prstGeom prst="rect">
            <a:avLst/>
          </a:prstGeom>
        </p:spPr>
      </p:pic>
      <p:pic>
        <p:nvPicPr>
          <p:cNvPr id="3" name="Audio Recording Jun 13, 2024 at 2:52:32 PM">
            <a:hlinkClick r:id="" action="ppaction://media"/>
            <a:extLst>
              <a:ext uri="{FF2B5EF4-FFF2-40B4-BE49-F238E27FC236}">
                <a16:creationId xmlns:a16="http://schemas.microsoft.com/office/drawing/2014/main" id="{D405DDA2-0EF5-DEE3-C7FF-4AC9B3D2B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2556" y="52393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8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2ED996-185D-6AD4-0472-81E2BB2EC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519546"/>
            <a:ext cx="11887200" cy="5486400"/>
          </a:xfrm>
          <a:prstGeom prst="rect">
            <a:avLst/>
          </a:prstGeom>
        </p:spPr>
      </p:pic>
      <p:pic>
        <p:nvPicPr>
          <p:cNvPr id="6" name="Audio Recording Jun 13, 2024 at 2:53:11 PM">
            <a:hlinkClick r:id="" action="ppaction://media"/>
            <a:extLst>
              <a:ext uri="{FF2B5EF4-FFF2-40B4-BE49-F238E27FC236}">
                <a16:creationId xmlns:a16="http://schemas.microsoft.com/office/drawing/2014/main" id="{1AC8E6F5-E4E2-7108-4E5D-4F4C767B3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97138" y="52693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AEB85-63A4-6F15-25F0-6B60B235666C}"/>
              </a:ext>
            </a:extLst>
          </p:cNvPr>
          <p:cNvSpPr txBox="1"/>
          <p:nvPr/>
        </p:nvSpPr>
        <p:spPr>
          <a:xfrm>
            <a:off x="2271531" y="313264"/>
            <a:ext cx="7655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1E71B3"/>
                </a:solidFill>
                <a:latin typeface="Helvetica" pitchFamily="2" charset="0"/>
              </a:rPr>
              <a:t>Ecosystem protection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A338C6-D73F-73D5-E874-FD99516D5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000" y="1058336"/>
            <a:ext cx="8530350" cy="5486400"/>
          </a:xfrm>
          <a:prstGeom prst="rect">
            <a:avLst/>
          </a:prstGeom>
        </p:spPr>
      </p:pic>
      <p:pic>
        <p:nvPicPr>
          <p:cNvPr id="6" name="Audio Recording Jun 13, 2024 at 2:55:01 PM">
            <a:hlinkClick r:id="" action="ppaction://media"/>
            <a:extLst>
              <a:ext uri="{FF2B5EF4-FFF2-40B4-BE49-F238E27FC236}">
                <a16:creationId xmlns:a16="http://schemas.microsoft.com/office/drawing/2014/main" id="{74EB611E-56FB-A4AC-A460-0991E0C60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61793" y="51839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3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2FEB32-C3DD-5723-2807-B45B3B86A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461356"/>
            <a:ext cx="11887200" cy="5486400"/>
          </a:xfrm>
          <a:prstGeom prst="rect">
            <a:avLst/>
          </a:prstGeom>
        </p:spPr>
      </p:pic>
      <p:pic>
        <p:nvPicPr>
          <p:cNvPr id="5" name="Audio Recording Jun 13, 2024 at 2:56:28 PM">
            <a:hlinkClick r:id="" action="ppaction://media"/>
            <a:extLst>
              <a:ext uri="{FF2B5EF4-FFF2-40B4-BE49-F238E27FC236}">
                <a16:creationId xmlns:a16="http://schemas.microsoft.com/office/drawing/2014/main" id="{29CC380B-798B-00C8-34DA-59F74C094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14168" y="52180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7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AEB85-63A4-6F15-25F0-6B60B235666C}"/>
              </a:ext>
            </a:extLst>
          </p:cNvPr>
          <p:cNvSpPr txBox="1"/>
          <p:nvPr/>
        </p:nvSpPr>
        <p:spPr>
          <a:xfrm>
            <a:off x="2271531" y="313264"/>
            <a:ext cx="7655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1E71B3"/>
                </a:solidFill>
                <a:latin typeface="Helvetica" pitchFamily="2" charset="0"/>
              </a:rPr>
              <a:t>Shifts in ecoregions</a:t>
            </a:r>
          </a:p>
        </p:txBody>
      </p:sp>
      <p:pic>
        <p:nvPicPr>
          <p:cNvPr id="5" name="Picture 4" descr="A close-up of different colored maps&#10;&#10;Description automatically generated">
            <a:extLst>
              <a:ext uri="{FF2B5EF4-FFF2-40B4-BE49-F238E27FC236}">
                <a16:creationId xmlns:a16="http://schemas.microsoft.com/office/drawing/2014/main" id="{F4F01A1B-210E-5051-964B-7FD0EF82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2074833"/>
            <a:ext cx="5943600" cy="3340100"/>
          </a:xfrm>
          <a:prstGeom prst="rect">
            <a:avLst/>
          </a:prstGeom>
        </p:spPr>
      </p:pic>
      <p:pic>
        <p:nvPicPr>
          <p:cNvPr id="7" name="Picture 6" descr="A close-up of different colored maps&#10;&#10;Description automatically generated">
            <a:extLst>
              <a:ext uri="{FF2B5EF4-FFF2-40B4-BE49-F238E27FC236}">
                <a16:creationId xmlns:a16="http://schemas.microsoft.com/office/drawing/2014/main" id="{100A98EF-A2E5-0650-4C90-4B0B7728A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175" y="2074833"/>
            <a:ext cx="5943600" cy="3340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80CED5-FF38-C860-58EA-FA1DCCBE13CE}"/>
              </a:ext>
            </a:extLst>
          </p:cNvPr>
          <p:cNvSpPr txBox="1"/>
          <p:nvPr/>
        </p:nvSpPr>
        <p:spPr>
          <a:xfrm>
            <a:off x="1489799" y="1674723"/>
            <a:ext cx="3275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E71B3"/>
                </a:solidFill>
                <a:latin typeface="Helvetica" pitchFamily="2" charset="0"/>
              </a:rPr>
              <a:t>Climate analogs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EB83A-B855-605A-21AC-3C68BB764EF0}"/>
              </a:ext>
            </a:extLst>
          </p:cNvPr>
          <p:cNvSpPr txBox="1"/>
          <p:nvPr/>
        </p:nvSpPr>
        <p:spPr>
          <a:xfrm>
            <a:off x="7249607" y="1674723"/>
            <a:ext cx="3642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E71B3"/>
                </a:solidFill>
                <a:latin typeface="Helvetica" pitchFamily="2" charset="0"/>
              </a:rPr>
              <a:t>Biome change</a:t>
            </a:r>
          </a:p>
        </p:txBody>
      </p:sp>
      <p:pic>
        <p:nvPicPr>
          <p:cNvPr id="10" name="Audio Recording Jun 13, 2024 at 2:59:00 PM">
            <a:hlinkClick r:id="" action="ppaction://media"/>
            <a:extLst>
              <a:ext uri="{FF2B5EF4-FFF2-40B4-BE49-F238E27FC236}">
                <a16:creationId xmlns:a16="http://schemas.microsoft.com/office/drawing/2014/main" id="{34B37442-2C92-F6F7-06E7-08EE1960A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10993" y="51892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arison of different colored and black bars&#10;&#10;Description automatically generated with medium confidence">
            <a:extLst>
              <a:ext uri="{FF2B5EF4-FFF2-40B4-BE49-F238E27FC236}">
                <a16:creationId xmlns:a16="http://schemas.microsoft.com/office/drawing/2014/main" id="{AEDFCF39-C48F-3555-0795-C3AF560FC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095" y="400110"/>
            <a:ext cx="7322156" cy="2971800"/>
          </a:xfrm>
          <a:prstGeom prst="rect">
            <a:avLst/>
          </a:prstGeom>
        </p:spPr>
      </p:pic>
      <p:pic>
        <p:nvPicPr>
          <p:cNvPr id="6" name="Picture 5" descr="A comparison of different colored boxes&#10;&#10;Description automatically generated">
            <a:extLst>
              <a:ext uri="{FF2B5EF4-FFF2-40B4-BE49-F238E27FC236}">
                <a16:creationId xmlns:a16="http://schemas.microsoft.com/office/drawing/2014/main" id="{CCFB5C8F-0CD7-0A60-6903-9336E78EAF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095" y="3886200"/>
            <a:ext cx="7322156" cy="2971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64AE1D-B6F6-07B6-9058-1167FDEE7AF0}"/>
              </a:ext>
            </a:extLst>
          </p:cNvPr>
          <p:cNvSpPr txBox="1"/>
          <p:nvPr/>
        </p:nvSpPr>
        <p:spPr>
          <a:xfrm>
            <a:off x="4461597" y="0"/>
            <a:ext cx="3275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E71B3"/>
                </a:solidFill>
                <a:latin typeface="Helvetica" pitchFamily="2" charset="0"/>
              </a:rPr>
              <a:t>Climate analogs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985F5-777B-6010-1C53-8667F5ACE5DE}"/>
              </a:ext>
            </a:extLst>
          </p:cNvPr>
          <p:cNvSpPr txBox="1"/>
          <p:nvPr/>
        </p:nvSpPr>
        <p:spPr>
          <a:xfrm>
            <a:off x="4277804" y="3497461"/>
            <a:ext cx="3642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E71B3"/>
                </a:solidFill>
                <a:latin typeface="Helvetica" pitchFamily="2" charset="0"/>
              </a:rPr>
              <a:t>Biome change</a:t>
            </a:r>
          </a:p>
        </p:txBody>
      </p:sp>
      <p:pic>
        <p:nvPicPr>
          <p:cNvPr id="9" name="Audio Recording Jun 13, 2024 at 3:00:12 PM">
            <a:hlinkClick r:id="" action="ppaction://media"/>
            <a:extLst>
              <a:ext uri="{FF2B5EF4-FFF2-40B4-BE49-F238E27FC236}">
                <a16:creationId xmlns:a16="http://schemas.microsoft.com/office/drawing/2014/main" id="{A88CC063-3D34-EDC9-D04D-ADE3B004F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34085" y="52889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5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399D71-3FAD-7E30-BBF1-611AAF4C1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175" y="1143000"/>
            <a:ext cx="9144000" cy="457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AEB85-63A4-6F15-25F0-6B60B235666C}"/>
              </a:ext>
            </a:extLst>
          </p:cNvPr>
          <p:cNvSpPr txBox="1"/>
          <p:nvPr/>
        </p:nvSpPr>
        <p:spPr>
          <a:xfrm>
            <a:off x="2271531" y="313264"/>
            <a:ext cx="7655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1E71B3"/>
                </a:solidFill>
                <a:latin typeface="Helvetica" pitchFamily="2" charset="0"/>
              </a:rPr>
              <a:t>Thermal heterogeneity</a:t>
            </a:r>
          </a:p>
        </p:txBody>
      </p:sp>
      <p:pic>
        <p:nvPicPr>
          <p:cNvPr id="6" name="Audio Recording Jun 13, 2024 at 3:01:33 PM">
            <a:hlinkClick r:id="" action="ppaction://media"/>
            <a:extLst>
              <a:ext uri="{FF2B5EF4-FFF2-40B4-BE49-F238E27FC236}">
                <a16:creationId xmlns:a16="http://schemas.microsoft.com/office/drawing/2014/main" id="{B20802DC-2230-F214-143B-DA7DB7396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72629" y="52624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2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913CA7-1184-A482-82DE-7409BF387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544483"/>
            <a:ext cx="11887200" cy="5486400"/>
          </a:xfrm>
          <a:prstGeom prst="rect">
            <a:avLst/>
          </a:prstGeom>
        </p:spPr>
      </p:pic>
      <p:pic>
        <p:nvPicPr>
          <p:cNvPr id="6" name="Audio Recording Jun 13, 2024 at 3:02:19 PM">
            <a:hlinkClick r:id="" action="ppaction://media"/>
            <a:extLst>
              <a:ext uri="{FF2B5EF4-FFF2-40B4-BE49-F238E27FC236}">
                <a16:creationId xmlns:a16="http://schemas.microsoft.com/office/drawing/2014/main" id="{F02E98F8-468A-21FB-F0E8-61AC6507B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10993" y="53774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AEB85-63A4-6F15-25F0-6B60B235666C}"/>
              </a:ext>
            </a:extLst>
          </p:cNvPr>
          <p:cNvSpPr txBox="1"/>
          <p:nvPr/>
        </p:nvSpPr>
        <p:spPr>
          <a:xfrm>
            <a:off x="2271531" y="313264"/>
            <a:ext cx="7655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1E71B3"/>
                </a:solidFill>
                <a:latin typeface="Helvetica" pitchFamily="2" charset="0"/>
              </a:rPr>
              <a:t>Topographic heterogeneity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31FE5-D70B-79A9-ABBA-D2938D77A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175" y="1143000"/>
            <a:ext cx="9144000" cy="4572000"/>
          </a:xfrm>
          <a:prstGeom prst="rect">
            <a:avLst/>
          </a:prstGeom>
        </p:spPr>
      </p:pic>
      <p:pic>
        <p:nvPicPr>
          <p:cNvPr id="6" name="Audio Recording Jun 13, 2024 at 3:04:07 PM">
            <a:hlinkClick r:id="" action="ppaction://media"/>
            <a:extLst>
              <a:ext uri="{FF2B5EF4-FFF2-40B4-BE49-F238E27FC236}">
                <a16:creationId xmlns:a16="http://schemas.microsoft.com/office/drawing/2014/main" id="{33ABEBB7-5F75-B9B0-B505-77E746155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89502" y="5308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4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2E433-2615-061D-1143-AA440658E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527858"/>
            <a:ext cx="11887200" cy="5486400"/>
          </a:xfrm>
          <a:prstGeom prst="rect">
            <a:avLst/>
          </a:prstGeom>
        </p:spPr>
      </p:pic>
      <p:pic>
        <p:nvPicPr>
          <p:cNvPr id="5" name="Audio Recording Jun 13, 2024 at 3:06:11 PM">
            <a:hlinkClick r:id="" action="ppaction://media"/>
            <a:extLst>
              <a:ext uri="{FF2B5EF4-FFF2-40B4-BE49-F238E27FC236}">
                <a16:creationId xmlns:a16="http://schemas.microsoft.com/office/drawing/2014/main" id="{EC3EC08C-BB31-57F7-9BAF-DAE6FBA60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4921" y="52845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4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AEB85-63A4-6F15-25F0-6B60B235666C}"/>
              </a:ext>
            </a:extLst>
          </p:cNvPr>
          <p:cNvSpPr txBox="1"/>
          <p:nvPr/>
        </p:nvSpPr>
        <p:spPr>
          <a:xfrm>
            <a:off x="0" y="260255"/>
            <a:ext cx="72967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1E71B3"/>
                </a:solidFill>
                <a:latin typeface="Helvetica" pitchFamily="2" charset="0"/>
              </a:rPr>
              <a:t>Major Aims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1D223-A240-59F0-6C1C-3D8BD11DCEF3}"/>
              </a:ext>
            </a:extLst>
          </p:cNvPr>
          <p:cNvSpPr txBox="1"/>
          <p:nvPr/>
        </p:nvSpPr>
        <p:spPr>
          <a:xfrm>
            <a:off x="0" y="1121738"/>
            <a:ext cx="729674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eriod"/>
            </a:pPr>
            <a:r>
              <a:rPr lang="en-US" sz="2600" dirty="0">
                <a:solidFill>
                  <a:srgbClr val="1E71B3"/>
                </a:solidFill>
                <a:latin typeface="Helvetica" pitchFamily="2" charset="0"/>
              </a:rPr>
              <a:t>To describe future changes in climatic conditions and natural hazards in the Panj–Amu River Basin and associated vulnerabilities to ecosystems, hydrology, wildlife, natural resources, and local communities</a:t>
            </a:r>
          </a:p>
          <a:p>
            <a:pPr marL="742950" indent="-742950" algn="ctr">
              <a:buAutoNum type="arabicPeriod"/>
            </a:pPr>
            <a:endParaRPr lang="en-US" sz="2600" dirty="0">
              <a:solidFill>
                <a:srgbClr val="1E71B3"/>
              </a:solidFill>
              <a:latin typeface="Helvetica" pitchFamily="2" charset="0"/>
            </a:endParaRPr>
          </a:p>
          <a:p>
            <a:pPr marL="742950" indent="-742950" algn="ctr">
              <a:buAutoNum type="arabicPeriod"/>
            </a:pPr>
            <a:r>
              <a:rPr lang="en-US" sz="2600" dirty="0">
                <a:solidFill>
                  <a:srgbClr val="1E71B3"/>
                </a:solidFill>
                <a:latin typeface="Helvetica" pitchFamily="2" charset="0"/>
              </a:rPr>
              <a:t>To provide recommendations for policy and management for each sector</a:t>
            </a:r>
          </a:p>
          <a:p>
            <a:pPr marL="742950" indent="-742950" algn="ctr">
              <a:buAutoNum type="arabicPeriod"/>
            </a:pPr>
            <a:endParaRPr lang="en-US" sz="2600" dirty="0">
              <a:solidFill>
                <a:srgbClr val="1E71B3"/>
              </a:solidFill>
              <a:latin typeface="Helvetica" pitchFamily="2" charset="0"/>
            </a:endParaRPr>
          </a:p>
          <a:p>
            <a:pPr marL="742950" indent="-742950" algn="ctr">
              <a:buAutoNum type="arabicPeriod"/>
            </a:pPr>
            <a:r>
              <a:rPr lang="en-US" sz="2600" dirty="0">
                <a:solidFill>
                  <a:srgbClr val="1E71B3"/>
                </a:solidFill>
                <a:latin typeface="Helvetica" pitchFamily="2" charset="0"/>
              </a:rPr>
              <a:t>To inform long-term monitoring decisions and priorities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C3A30-49DC-5B3D-9F77-15E9A140C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741" y="0"/>
            <a:ext cx="4901609" cy="6858000"/>
          </a:xfrm>
          <a:prstGeom prst="rect">
            <a:avLst/>
          </a:prstGeom>
        </p:spPr>
      </p:pic>
      <p:pic>
        <p:nvPicPr>
          <p:cNvPr id="5" name="Audio Recording Jun 13, 2024 at 2:38:24 PM">
            <a:hlinkClick r:id="" action="ppaction://media"/>
            <a:extLst>
              <a:ext uri="{FF2B5EF4-FFF2-40B4-BE49-F238E27FC236}">
                <a16:creationId xmlns:a16="http://schemas.microsoft.com/office/drawing/2014/main" id="{C80AB5FE-0563-B85C-F022-244C08AC5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89505" y="5239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9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AEB85-63A4-6F15-25F0-6B60B235666C}"/>
              </a:ext>
            </a:extLst>
          </p:cNvPr>
          <p:cNvSpPr txBox="1"/>
          <p:nvPr/>
        </p:nvSpPr>
        <p:spPr>
          <a:xfrm>
            <a:off x="2271531" y="313264"/>
            <a:ext cx="7655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1E71B3"/>
                </a:solidFill>
                <a:latin typeface="Helvetica" pitchFamily="2" charset="0"/>
              </a:rPr>
              <a:t>Ecosystem Vulnerability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04F7CB8-DDA7-A92C-C7CF-6843F8076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975" y="1092035"/>
            <a:ext cx="7772400" cy="5765965"/>
          </a:xfrm>
          <a:prstGeom prst="rect">
            <a:avLst/>
          </a:prstGeom>
        </p:spPr>
      </p:pic>
      <p:pic>
        <p:nvPicPr>
          <p:cNvPr id="3" name="Audio Recording Jun 13, 2024 at 3:09:20 PM">
            <a:hlinkClick r:id="" action="ppaction://media"/>
            <a:extLst>
              <a:ext uri="{FF2B5EF4-FFF2-40B4-BE49-F238E27FC236}">
                <a16:creationId xmlns:a16="http://schemas.microsoft.com/office/drawing/2014/main" id="{B9B08D06-44EB-FCC8-A1EB-C31BA545A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2556" y="52393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6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C40DC632-9E7E-2CBD-FF0C-FDC4502C9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27" y="0"/>
            <a:ext cx="675159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038C74-F2A4-7134-770B-6C96B446A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445" y="0"/>
            <a:ext cx="486390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B33AFB-06F8-323F-FA13-76026A5F439A}"/>
              </a:ext>
            </a:extLst>
          </p:cNvPr>
          <p:cNvSpPr/>
          <p:nvPr/>
        </p:nvSpPr>
        <p:spPr>
          <a:xfrm>
            <a:off x="0" y="0"/>
            <a:ext cx="12198350" cy="685800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CF3D6E-9E10-C8FE-F974-5203B996E726}"/>
              </a:ext>
            </a:extLst>
          </p:cNvPr>
          <p:cNvSpPr txBox="1"/>
          <p:nvPr/>
        </p:nvSpPr>
        <p:spPr>
          <a:xfrm>
            <a:off x="838046" y="2921168"/>
            <a:ext cx="10522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Helvetica" pitchFamily="2" charset="0"/>
              </a:rPr>
              <a:t>www.adaptafghanistan.com</a:t>
            </a:r>
            <a:endParaRPr lang="en-US" sz="6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10" name="Audio Recording Jun 13, 2024 at 3:10:08 PM">
            <a:hlinkClick r:id="" action="ppaction://media"/>
            <a:extLst>
              <a:ext uri="{FF2B5EF4-FFF2-40B4-BE49-F238E27FC236}">
                <a16:creationId xmlns:a16="http://schemas.microsoft.com/office/drawing/2014/main" id="{B051C873-AC8E-8065-B8BA-D0BD9E6BB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6228" y="51226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AEB85-63A4-6F15-25F0-6B60B235666C}"/>
              </a:ext>
            </a:extLst>
          </p:cNvPr>
          <p:cNvSpPr txBox="1"/>
          <p:nvPr/>
        </p:nvSpPr>
        <p:spPr>
          <a:xfrm>
            <a:off x="399187" y="2213282"/>
            <a:ext cx="284921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1E71B3"/>
                </a:solidFill>
                <a:latin typeface="Helvetica" pitchFamily="2" charset="0"/>
              </a:rPr>
              <a:t>Vulnerability assessment covers six sectors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7B312-B955-427B-86E2-143C7F79D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427" y="3423916"/>
            <a:ext cx="2428216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672D0A-0632-F56B-1B93-806E21FE5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431" y="-7626"/>
            <a:ext cx="2428216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904B3B-66C4-7040-DD61-BB26CF3B2F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1431" y="3423916"/>
            <a:ext cx="2428216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8CB8B8-6AC2-993E-D297-7D11EFB79D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8435" y="-7626"/>
            <a:ext cx="2428216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4119A-525D-41A6-0320-D501E8827C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8435" y="3423916"/>
            <a:ext cx="2428216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69C8D3-C928-7720-5A10-C4DACD60DD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4427" y="-7626"/>
            <a:ext cx="2428216" cy="3429000"/>
          </a:xfrm>
          <a:prstGeom prst="rect">
            <a:avLst/>
          </a:prstGeom>
        </p:spPr>
      </p:pic>
      <p:pic>
        <p:nvPicPr>
          <p:cNvPr id="3" name="Audio Recording Jun 13, 2024 at 2:39:03 PM">
            <a:hlinkClick r:id="" action="ppaction://media"/>
            <a:extLst>
              <a:ext uri="{FF2B5EF4-FFF2-40B4-BE49-F238E27FC236}">
                <a16:creationId xmlns:a16="http://schemas.microsoft.com/office/drawing/2014/main" id="{43B72945-5627-0C69-1866-581362E93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49381" y="52365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AEB85-63A4-6F15-25F0-6B60B235666C}"/>
              </a:ext>
            </a:extLst>
          </p:cNvPr>
          <p:cNvSpPr txBox="1"/>
          <p:nvPr/>
        </p:nvSpPr>
        <p:spPr>
          <a:xfrm>
            <a:off x="546449" y="2305615"/>
            <a:ext cx="55527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1E71B3"/>
                </a:solidFill>
                <a:latin typeface="Helvetica" pitchFamily="2" charset="0"/>
              </a:rPr>
              <a:t>Ecosystem vulnerability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672D0A-0632-F56B-1B93-806E21FE5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431" y="-7627"/>
            <a:ext cx="4856318" cy="6857839"/>
          </a:xfrm>
          <a:prstGeom prst="rect">
            <a:avLst/>
          </a:prstGeom>
        </p:spPr>
      </p:pic>
      <p:pic>
        <p:nvPicPr>
          <p:cNvPr id="3" name="Audio Recording Jun 13, 2024 at 2:39:29 PM">
            <a:hlinkClick r:id="" action="ppaction://media"/>
            <a:extLst>
              <a:ext uri="{FF2B5EF4-FFF2-40B4-BE49-F238E27FC236}">
                <a16:creationId xmlns:a16="http://schemas.microsoft.com/office/drawing/2014/main" id="{AB9745C0-B9D3-B5CA-FC5C-25FA56709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71074" y="52615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2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Wetland catchments in a Prairie Pothole Region grassland setting. (Photo credit: U.S. Fish and Wildlife Service).">
            <a:extLst>
              <a:ext uri="{FF2B5EF4-FFF2-40B4-BE49-F238E27FC236}">
                <a16:creationId xmlns:a16="http://schemas.microsoft.com/office/drawing/2014/main" id="{526F36AD-4FD8-F49A-7538-F50BBBD47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10658" r="1770" b="2572"/>
          <a:stretch/>
        </p:blipFill>
        <p:spPr bwMode="auto">
          <a:xfrm>
            <a:off x="6099172" y="4102770"/>
            <a:ext cx="4572000" cy="275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CFC45C7D-6649-0C68-D6A2-116FDE914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8"/>
          <a:stretch/>
        </p:blipFill>
        <p:spPr bwMode="auto">
          <a:xfrm>
            <a:off x="1527175" y="4102770"/>
            <a:ext cx="4572000" cy="275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alifornia grassland">
            <a:extLst>
              <a:ext uri="{FF2B5EF4-FFF2-40B4-BE49-F238E27FC236}">
                <a16:creationId xmlns:a16="http://schemas.microsoft.com/office/drawing/2014/main" id="{CAAE11B8-E77D-BBA7-72E8-BB96518CE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5"/>
          <a:stretch/>
        </p:blipFill>
        <p:spPr bwMode="auto">
          <a:xfrm>
            <a:off x="6099174" y="1046956"/>
            <a:ext cx="4572001" cy="306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What Are the Impacts of Humans on Grassland Biomes">
            <a:extLst>
              <a:ext uri="{FF2B5EF4-FFF2-40B4-BE49-F238E27FC236}">
                <a16:creationId xmlns:a16="http://schemas.microsoft.com/office/drawing/2014/main" id="{EA08750B-CDDC-D636-2D7B-F81A135F5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"/>
          <a:stretch/>
        </p:blipFill>
        <p:spPr bwMode="auto">
          <a:xfrm>
            <a:off x="1527175" y="1049072"/>
            <a:ext cx="4572000" cy="306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170224-A4C0-168A-9E0E-46048925ADCE}"/>
              </a:ext>
            </a:extLst>
          </p:cNvPr>
          <p:cNvSpPr txBox="1"/>
          <p:nvPr/>
        </p:nvSpPr>
        <p:spPr>
          <a:xfrm>
            <a:off x="446517" y="284176"/>
            <a:ext cx="113053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1C71B2"/>
                </a:solidFill>
                <a:latin typeface="Helvetica" pitchFamily="2" charset="0"/>
              </a:rPr>
              <a:t>Healthy ecosystems provide important services for people and biodiversity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28C078-426C-D67A-9EC5-5460E9F7AF3A}"/>
              </a:ext>
            </a:extLst>
          </p:cNvPr>
          <p:cNvSpPr txBox="1"/>
          <p:nvPr/>
        </p:nvSpPr>
        <p:spPr>
          <a:xfrm>
            <a:off x="1984376" y="3430815"/>
            <a:ext cx="38260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Helvetica" pitchFamily="2" charset="0"/>
              </a:rPr>
              <a:t>FOOD PRODUCTION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396638-0E67-6F7D-9267-51EA80DD5A26}"/>
              </a:ext>
            </a:extLst>
          </p:cNvPr>
          <p:cNvSpPr txBox="1"/>
          <p:nvPr/>
        </p:nvSpPr>
        <p:spPr>
          <a:xfrm>
            <a:off x="6688719" y="3429001"/>
            <a:ext cx="33929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2EEC0"/>
                </a:solidFill>
                <a:latin typeface="Helvetica" pitchFamily="2" charset="0"/>
              </a:rPr>
              <a:t>CARBON STORAGE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9FE5BF-9C71-2C35-E495-EE274F0E4333}"/>
              </a:ext>
            </a:extLst>
          </p:cNvPr>
          <p:cNvSpPr txBox="1"/>
          <p:nvPr/>
        </p:nvSpPr>
        <p:spPr>
          <a:xfrm>
            <a:off x="2417512" y="4279425"/>
            <a:ext cx="27913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" pitchFamily="2" charset="0"/>
              </a:rPr>
              <a:t>POLLINATION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85A092-B518-33A7-F1CA-8955518D9097}"/>
              </a:ext>
            </a:extLst>
          </p:cNvPr>
          <p:cNvSpPr txBox="1"/>
          <p:nvPr/>
        </p:nvSpPr>
        <p:spPr>
          <a:xfrm>
            <a:off x="6989512" y="4279425"/>
            <a:ext cx="27913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" pitchFamily="2" charset="0"/>
              </a:rPr>
              <a:t>WATER SUPPLY</a:t>
            </a:r>
          </a:p>
        </p:txBody>
      </p:sp>
      <p:pic>
        <p:nvPicPr>
          <p:cNvPr id="22" name="Audio Recording Jun 13, 2024 at 2:39:50 PM">
            <a:hlinkClick r:id="" action="ppaction://media"/>
            <a:extLst>
              <a:ext uri="{FF2B5EF4-FFF2-40B4-BE49-F238E27FC236}">
                <a16:creationId xmlns:a16="http://schemas.microsoft.com/office/drawing/2014/main" id="{3BFEADDF-3300-8926-6D49-5E8C60188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69209" y="50739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ountain, sky, nature, outdoor&#10;&#10;Description automatically generated">
            <a:extLst>
              <a:ext uri="{FF2B5EF4-FFF2-40B4-BE49-F238E27FC236}">
                <a16:creationId xmlns:a16="http://schemas.microsoft.com/office/drawing/2014/main" id="{7CE94FE1-83CF-23B2-288D-A68DF5DB9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175" y="0"/>
            <a:ext cx="4572000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DCB367-5058-8FFE-528C-A088EE73A021}"/>
              </a:ext>
            </a:extLst>
          </p:cNvPr>
          <p:cNvSpPr txBox="1"/>
          <p:nvPr/>
        </p:nvSpPr>
        <p:spPr>
          <a:xfrm>
            <a:off x="1984375" y="87461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Cultural value</a:t>
            </a:r>
          </a:p>
        </p:txBody>
      </p:sp>
      <p:pic>
        <p:nvPicPr>
          <p:cNvPr id="4" name="Picture 3" descr="A bird standing in the grass&#10;&#10;Description automatically generated with low confidence">
            <a:extLst>
              <a:ext uri="{FF2B5EF4-FFF2-40B4-BE49-F238E27FC236}">
                <a16:creationId xmlns:a16="http://schemas.microsoft.com/office/drawing/2014/main" id="{09912647-6D91-BEDF-DCC2-5528C02DF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175" y="0"/>
            <a:ext cx="4572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422CF8-51F2-9464-50D4-D3CDA0C91626}"/>
              </a:ext>
            </a:extLst>
          </p:cNvPr>
          <p:cNvSpPr txBox="1"/>
          <p:nvPr/>
        </p:nvSpPr>
        <p:spPr>
          <a:xfrm>
            <a:off x="6556375" y="87461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Biodiversity value</a:t>
            </a:r>
          </a:p>
        </p:txBody>
      </p:sp>
      <p:pic>
        <p:nvPicPr>
          <p:cNvPr id="6" name="Content Placeholder 3" descr="shrub collectors.jpg">
            <a:extLst>
              <a:ext uri="{FF2B5EF4-FFF2-40B4-BE49-F238E27FC236}">
                <a16:creationId xmlns:a16="http://schemas.microsoft.com/office/drawing/2014/main" id="{B2C6FBA7-5265-32E2-E1AB-8AC932F9FF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07" b="24085"/>
          <a:stretch/>
        </p:blipFill>
        <p:spPr>
          <a:xfrm>
            <a:off x="1527175" y="3428999"/>
            <a:ext cx="9144000" cy="3429001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AE0338-1352-01A5-83F9-030F46E44E8F}"/>
              </a:ext>
            </a:extLst>
          </p:cNvPr>
          <p:cNvSpPr txBox="1"/>
          <p:nvPr/>
        </p:nvSpPr>
        <p:spPr>
          <a:xfrm>
            <a:off x="3497490" y="3571236"/>
            <a:ext cx="520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Value to local communities</a:t>
            </a:r>
          </a:p>
        </p:txBody>
      </p:sp>
      <p:pic>
        <p:nvPicPr>
          <p:cNvPr id="8" name="Audio Recording Jun 13, 2024 at 2:40:08 PM">
            <a:hlinkClick r:id="" action="ppaction://media"/>
            <a:extLst>
              <a:ext uri="{FF2B5EF4-FFF2-40B4-BE49-F238E27FC236}">
                <a16:creationId xmlns:a16="http://schemas.microsoft.com/office/drawing/2014/main" id="{4F8138CE-6795-CFD1-5940-35A0FC758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61794" y="51434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outdoor, nature, dune&#10;&#10;Description automatically generated">
            <a:extLst>
              <a:ext uri="{FF2B5EF4-FFF2-40B4-BE49-F238E27FC236}">
                <a16:creationId xmlns:a16="http://schemas.microsoft.com/office/drawing/2014/main" id="{A2B0EEB4-D416-8453-2650-221528D3A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175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0E9666-3030-5172-475F-3189D1ADA0A4}"/>
              </a:ext>
            </a:extLst>
          </p:cNvPr>
          <p:cNvSpPr txBox="1"/>
          <p:nvPr/>
        </p:nvSpPr>
        <p:spPr>
          <a:xfrm>
            <a:off x="1984375" y="29429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Rangeland degradation in Afghanistan</a:t>
            </a:r>
          </a:p>
        </p:txBody>
      </p:sp>
      <p:pic>
        <p:nvPicPr>
          <p:cNvPr id="4" name="Audio Recording Jun 13, 2024 at 2:40:51 PM">
            <a:hlinkClick r:id="" action="ppaction://media"/>
            <a:extLst>
              <a:ext uri="{FF2B5EF4-FFF2-40B4-BE49-F238E27FC236}">
                <a16:creationId xmlns:a16="http://schemas.microsoft.com/office/drawing/2014/main" id="{0C2DEE46-4ADB-6506-B3E9-411895A26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24848" y="52393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8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6FC69-0BA8-19E2-B3C0-9D1221004C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27175" y="0"/>
            <a:ext cx="4572000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477878-DD05-2D91-DBA2-3174E87D3C93}"/>
              </a:ext>
            </a:extLst>
          </p:cNvPr>
          <p:cNvSpPr txBox="1"/>
          <p:nvPr/>
        </p:nvSpPr>
        <p:spPr>
          <a:xfrm>
            <a:off x="1984375" y="163659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Helvetica" pitchFamily="2" charset="0"/>
              </a:rPr>
              <a:t>Conversion to </a:t>
            </a:r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rainfed agriculture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E5E735-AC80-3AB5-92AA-B0F6995321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99175" y="0"/>
            <a:ext cx="4572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488C84-EF4B-48AA-57DC-E11A60096FC0}"/>
              </a:ext>
            </a:extLst>
          </p:cNvPr>
          <p:cNvSpPr txBox="1"/>
          <p:nvPr/>
        </p:nvSpPr>
        <p:spPr>
          <a:xfrm>
            <a:off x="6556375" y="163659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Helvetica" pitchFamily="2" charset="0"/>
              </a:rPr>
              <a:t>Overgrazing by </a:t>
            </a:r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livestock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78B09-55B3-D97C-E069-791575272F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527175" y="3429000"/>
            <a:ext cx="4572000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96232F-5870-0F7B-779A-491018DEED1A}"/>
              </a:ext>
            </a:extLst>
          </p:cNvPr>
          <p:cNvSpPr txBox="1"/>
          <p:nvPr/>
        </p:nvSpPr>
        <p:spPr>
          <a:xfrm>
            <a:off x="1984375" y="3723291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Helvetica" pitchFamily="2" charset="0"/>
              </a:rPr>
              <a:t>Development of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new road networks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6A93BE-202E-F33F-EC34-CC6CB7D0F2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099175" y="3429000"/>
            <a:ext cx="4572000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F2C3E-A3F4-83BB-AFBE-1F2C2017E7D0}"/>
              </a:ext>
            </a:extLst>
          </p:cNvPr>
          <p:cNvSpPr txBox="1"/>
          <p:nvPr/>
        </p:nvSpPr>
        <p:spPr>
          <a:xfrm>
            <a:off x="6556375" y="3723291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" pitchFamily="2" charset="0"/>
              </a:rPr>
              <a:t>Reduced rainfall and drought</a:t>
            </a:r>
          </a:p>
        </p:txBody>
      </p:sp>
      <p:pic>
        <p:nvPicPr>
          <p:cNvPr id="10" name="Audio Recording Jun 13, 2024 at 2:41:43 PM">
            <a:hlinkClick r:id="" action="ppaction://media"/>
            <a:extLst>
              <a:ext uri="{FF2B5EF4-FFF2-40B4-BE49-F238E27FC236}">
                <a16:creationId xmlns:a16="http://schemas.microsoft.com/office/drawing/2014/main" id="{FF5BEC92-7367-9C3B-E4CA-F09AD92D8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rgbClr val="1B70B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7175" y="5219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7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7147452-65ef-4678-ba5c-c92368fb9dd1">E6DMMNMJXU23-713804563-8</_dlc_DocId>
    <_dlc_DocIdUrl xmlns="17147452-65ef-4678-ba5c-c92368fb9dd1">
      <Url>https://wcs1.sharepoint.com/sites/branding/_layouts/15/DocIdRedir.aspx?ID=E6DMMNMJXU23-713804563-8</Url>
      <Description>E6DMMNMJXU23-713804563-8</Description>
    </_dlc_DocIdUrl>
    <SharedWithUsers xmlns="17147452-65ef-4678-ba5c-c92368fb9dd1">
      <UserInfo>
        <DisplayName>Harbin, Sashah</DisplayName>
        <AccountId>394</AccountId>
        <AccountType/>
      </UserInfo>
      <UserInfo>
        <DisplayName>Frimer, Judy</DisplayName>
        <AccountId>485</AccountId>
        <AccountType/>
      </UserInfo>
      <UserInfo>
        <DisplayName>Sorge, Fran</DisplayName>
        <AccountId>583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903A44E198304F8512445F43CAB8ED" ma:contentTypeVersion="4" ma:contentTypeDescription="Create a new document." ma:contentTypeScope="" ma:versionID="dd2f6d0c8090a341e2d15b12f5c9cc45">
  <xsd:schema xmlns:xsd="http://www.w3.org/2001/XMLSchema" xmlns:xs="http://www.w3.org/2001/XMLSchema" xmlns:p="http://schemas.microsoft.com/office/2006/metadata/properties" xmlns:ns2="17147452-65ef-4678-ba5c-c92368fb9dd1" xmlns:ns3="8e44fe23-16fd-43a9-86ec-19b51ec690d6" targetNamespace="http://schemas.microsoft.com/office/2006/metadata/properties" ma:root="true" ma:fieldsID="05ef21fbebfebb15493050caf83be5ac" ns2:_="" ns3:_="">
    <xsd:import namespace="17147452-65ef-4678-ba5c-c92368fb9dd1"/>
    <xsd:import namespace="8e44fe23-16fd-43a9-86ec-19b51ec690d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147452-65ef-4678-ba5c-c92368fb9dd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44fe23-16fd-43a9-86ec-19b51ec690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19EEB32-DC7A-410B-8468-18CF4084B6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AECEED-BCF3-45C6-9113-F230B722BB80}">
  <ds:schemaRefs>
    <ds:schemaRef ds:uri="http://schemas.microsoft.com/office/2006/metadata/properties"/>
    <ds:schemaRef ds:uri="http://schemas.microsoft.com/office/infopath/2007/PartnerControls"/>
    <ds:schemaRef ds:uri="17147452-65ef-4678-ba5c-c92368fb9dd1"/>
  </ds:schemaRefs>
</ds:datastoreItem>
</file>

<file path=customXml/itemProps3.xml><?xml version="1.0" encoding="utf-8"?>
<ds:datastoreItem xmlns:ds="http://schemas.openxmlformats.org/officeDocument/2006/customXml" ds:itemID="{205587C8-23EE-4EB2-8AC7-19B783D7F6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147452-65ef-4678-ba5c-c92368fb9dd1"/>
    <ds:schemaRef ds:uri="8e44fe23-16fd-43a9-86ec-19b51ec690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F2631AA-D8A3-4DE4-9E2A-5D0ACFBE91F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323</Words>
  <Application>Microsoft Macintosh PowerPoint</Application>
  <PresentationFormat>Custom</PresentationFormat>
  <Paragraphs>112</Paragraphs>
  <Slides>32</Slides>
  <Notes>31</Notes>
  <HiddenSlides>0</HiddenSlides>
  <MMClips>30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Garamond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Wildife Conservation Society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Kyoka Hinami</dc:creator>
  <cp:lastModifiedBy>Paul Elsen</cp:lastModifiedBy>
  <cp:revision>42</cp:revision>
  <dcterms:created xsi:type="dcterms:W3CDTF">2015-10-28T20:05:47Z</dcterms:created>
  <dcterms:modified xsi:type="dcterms:W3CDTF">2024-06-13T19:22:54Z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0x0101009F903A44E198304F8512445F43CAB8ED</vt:lpwstr>
  </property>
  <property fmtid="{D5CDD505-2E9C-101B-9397-08002B2CF9AE}" pid="3" name="_dlc_DocIdItemGuid">
    <vt:lpwstr>0f7d84a1-62ec-406a-a3d3-2401d2ff6453</vt:lpwstr>
  </property>
</Properties>
</file>